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  <p:sldMasterId id="2147483710" r:id="rId3"/>
  </p:sldMasterIdLst>
  <p:notesMasterIdLst>
    <p:notesMasterId r:id="rId30"/>
  </p:notesMasterIdLst>
  <p:handoutMasterIdLst>
    <p:handoutMasterId r:id="rId31"/>
  </p:handoutMasterIdLst>
  <p:sldIdLst>
    <p:sldId id="443" r:id="rId4"/>
    <p:sldId id="635" r:id="rId5"/>
    <p:sldId id="688" r:id="rId6"/>
    <p:sldId id="638" r:id="rId7"/>
    <p:sldId id="642" r:id="rId8"/>
    <p:sldId id="691" r:id="rId9"/>
    <p:sldId id="692" r:id="rId10"/>
    <p:sldId id="695" r:id="rId11"/>
    <p:sldId id="694" r:id="rId12"/>
    <p:sldId id="693" r:id="rId13"/>
    <p:sldId id="705" r:id="rId14"/>
    <p:sldId id="704" r:id="rId15"/>
    <p:sldId id="706" r:id="rId16"/>
    <p:sldId id="707" r:id="rId17"/>
    <p:sldId id="708" r:id="rId18"/>
    <p:sldId id="709" r:id="rId19"/>
    <p:sldId id="703" r:id="rId20"/>
    <p:sldId id="714" r:id="rId21"/>
    <p:sldId id="715" r:id="rId22"/>
    <p:sldId id="716" r:id="rId23"/>
    <p:sldId id="710" r:id="rId24"/>
    <p:sldId id="711" r:id="rId25"/>
    <p:sldId id="712" r:id="rId26"/>
    <p:sldId id="713" r:id="rId27"/>
    <p:sldId id="717" r:id="rId28"/>
    <p:sldId id="626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entury Gothic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20000"/>
    <a:srgbClr val="E66F15"/>
    <a:srgbClr val="003366"/>
    <a:srgbClr val="333333"/>
    <a:srgbClr val="65320F"/>
    <a:srgbClr val="005DCF"/>
    <a:srgbClr val="0099CC"/>
    <a:srgbClr val="E8E8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6" autoAdjust="0"/>
    <p:restoredTop sz="97269" autoAdjust="0"/>
  </p:normalViewPr>
  <p:slideViewPr>
    <p:cSldViewPr>
      <p:cViewPr>
        <p:scale>
          <a:sx n="133" d="100"/>
          <a:sy n="133" d="100"/>
        </p:scale>
        <p:origin x="-96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8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lbright:Documents:documents-export-2014-12-15:Evaporation%20vs%20Te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SB%20DISK:AGUposter:AGU%20SLIDES:Evaporation%20vs%20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64627118708"/>
          <c:y val="0.0462962962962963"/>
          <c:w val="0.815755398095008"/>
          <c:h val="0.775464719716254"/>
        </c:manualLayout>
      </c:layout>
      <c:scatterChart>
        <c:scatterStyle val="lineMarker"/>
        <c:varyColors val="0"/>
        <c:ser>
          <c:idx val="2"/>
          <c:order val="0"/>
          <c:tx>
            <c:v>Curve billed thrasher (71.0 g)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8000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rgbClr val="008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'Totoal evaporative water loss'!$D$18:$D$56</c:f>
              <c:numCache>
                <c:formatCode>General</c:formatCode>
                <c:ptCount val="39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42.0</c:v>
                </c:pt>
                <c:pt idx="7">
                  <c:v>42.0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42.0</c:v>
                </c:pt>
                <c:pt idx="12">
                  <c:v>42.0</c:v>
                </c:pt>
                <c:pt idx="13">
                  <c:v>44.0</c:v>
                </c:pt>
                <c:pt idx="14">
                  <c:v>44.0</c:v>
                </c:pt>
                <c:pt idx="15">
                  <c:v>44.0</c:v>
                </c:pt>
                <c:pt idx="16">
                  <c:v>44.0</c:v>
                </c:pt>
                <c:pt idx="17">
                  <c:v>44.0</c:v>
                </c:pt>
                <c:pt idx="18">
                  <c:v>44.0</c:v>
                </c:pt>
                <c:pt idx="19">
                  <c:v>44.0</c:v>
                </c:pt>
                <c:pt idx="20">
                  <c:v>46.0</c:v>
                </c:pt>
                <c:pt idx="21">
                  <c:v>46.0</c:v>
                </c:pt>
                <c:pt idx="22">
                  <c:v>46.0</c:v>
                </c:pt>
                <c:pt idx="23">
                  <c:v>46.0</c:v>
                </c:pt>
                <c:pt idx="24">
                  <c:v>46.0</c:v>
                </c:pt>
                <c:pt idx="25">
                  <c:v>47.0</c:v>
                </c:pt>
                <c:pt idx="26">
                  <c:v>48.0</c:v>
                </c:pt>
                <c:pt idx="27">
                  <c:v>48.0</c:v>
                </c:pt>
                <c:pt idx="28">
                  <c:v>48.0</c:v>
                </c:pt>
                <c:pt idx="29">
                  <c:v>48.0</c:v>
                </c:pt>
                <c:pt idx="30">
                  <c:v>48.0</c:v>
                </c:pt>
                <c:pt idx="31">
                  <c:v>48.0</c:v>
                </c:pt>
                <c:pt idx="32">
                  <c:v>49.0</c:v>
                </c:pt>
                <c:pt idx="33">
                  <c:v>49.0</c:v>
                </c:pt>
                <c:pt idx="34">
                  <c:v>50.0</c:v>
                </c:pt>
                <c:pt idx="35">
                  <c:v>50.0</c:v>
                </c:pt>
                <c:pt idx="36">
                  <c:v>50.0</c:v>
                </c:pt>
                <c:pt idx="37">
                  <c:v>50.0</c:v>
                </c:pt>
                <c:pt idx="38">
                  <c:v>50.0</c:v>
                </c:pt>
              </c:numCache>
            </c:numRef>
          </c:xVal>
          <c:yVal>
            <c:numRef>
              <c:f>'Totoal evaporative water loss'!$E$18:$E$56</c:f>
              <c:numCache>
                <c:formatCode>General</c:formatCode>
                <c:ptCount val="39"/>
                <c:pt idx="0">
                  <c:v>0.9945953615085</c:v>
                </c:pt>
                <c:pt idx="1">
                  <c:v>1.04000068234432</c:v>
                </c:pt>
                <c:pt idx="2">
                  <c:v>0.934444635700516</c:v>
                </c:pt>
                <c:pt idx="3">
                  <c:v>1.545053056515068</c:v>
                </c:pt>
                <c:pt idx="4">
                  <c:v>1.184331187947484</c:v>
                </c:pt>
                <c:pt idx="5">
                  <c:v>1.337758018491956</c:v>
                </c:pt>
                <c:pt idx="6">
                  <c:v>1.346156959575586</c:v>
                </c:pt>
                <c:pt idx="7">
                  <c:v>1.416709400971882</c:v>
                </c:pt>
                <c:pt idx="8">
                  <c:v>1.346594537117118</c:v>
                </c:pt>
                <c:pt idx="9">
                  <c:v>1.087455405699146</c:v>
                </c:pt>
                <c:pt idx="10">
                  <c:v>1.094224198059462</c:v>
                </c:pt>
                <c:pt idx="11">
                  <c:v>1.645044465044733</c:v>
                </c:pt>
                <c:pt idx="12">
                  <c:v>1.613084796892645</c:v>
                </c:pt>
                <c:pt idx="13">
                  <c:v>1.830567560703646</c:v>
                </c:pt>
                <c:pt idx="14">
                  <c:v>1.766635958605414</c:v>
                </c:pt>
                <c:pt idx="15">
                  <c:v>1.608612051238101</c:v>
                </c:pt>
                <c:pt idx="16">
                  <c:v>1.391895056603823</c:v>
                </c:pt>
                <c:pt idx="17">
                  <c:v>1.464760604238429</c:v>
                </c:pt>
                <c:pt idx="18">
                  <c:v>2.438843201825263</c:v>
                </c:pt>
                <c:pt idx="19">
                  <c:v>1.974543593822689</c:v>
                </c:pt>
                <c:pt idx="20">
                  <c:v>1.98587527596246</c:v>
                </c:pt>
                <c:pt idx="21">
                  <c:v>2.058111680761803</c:v>
                </c:pt>
                <c:pt idx="22">
                  <c:v>1.781612217752926</c:v>
                </c:pt>
                <c:pt idx="23">
                  <c:v>2.554491536334448</c:v>
                </c:pt>
                <c:pt idx="24">
                  <c:v>1.930915290449914</c:v>
                </c:pt>
                <c:pt idx="25">
                  <c:v>2.864373222276942</c:v>
                </c:pt>
                <c:pt idx="26">
                  <c:v>2.926667769247715</c:v>
                </c:pt>
                <c:pt idx="27">
                  <c:v>2.92722414017153</c:v>
                </c:pt>
                <c:pt idx="28">
                  <c:v>4.00592074264189</c:v>
                </c:pt>
                <c:pt idx="29">
                  <c:v>3.255156660213529</c:v>
                </c:pt>
                <c:pt idx="30">
                  <c:v>3.338872192131822</c:v>
                </c:pt>
                <c:pt idx="31">
                  <c:v>3.508827586665146</c:v>
                </c:pt>
                <c:pt idx="32">
                  <c:v>2.869069081120344</c:v>
                </c:pt>
                <c:pt idx="33">
                  <c:v>4.228095913673837</c:v>
                </c:pt>
                <c:pt idx="34">
                  <c:v>2.902764913264833</c:v>
                </c:pt>
                <c:pt idx="35">
                  <c:v>3.46957154696624</c:v>
                </c:pt>
                <c:pt idx="36">
                  <c:v>4.602300648216635</c:v>
                </c:pt>
                <c:pt idx="37">
                  <c:v>4.91395784207113</c:v>
                </c:pt>
                <c:pt idx="38">
                  <c:v>4.011048041704428</c:v>
                </c:pt>
              </c:numCache>
            </c:numRef>
          </c:yVal>
          <c:smooth val="0"/>
        </c:ser>
        <c:ser>
          <c:idx val="3"/>
          <c:order val="1"/>
          <c:tx>
            <c:v>Cactus wren (34.6 g)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C0000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rgbClr val="CC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'Totoal evaporative water loss'!$G$19:$G$68</c:f>
              <c:numCache>
                <c:formatCode>General</c:formatCode>
                <c:ptCount val="50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40.0</c:v>
                </c:pt>
                <c:pt idx="7">
                  <c:v>40.0</c:v>
                </c:pt>
                <c:pt idx="8">
                  <c:v>40.0</c:v>
                </c:pt>
                <c:pt idx="9">
                  <c:v>42.0</c:v>
                </c:pt>
                <c:pt idx="10">
                  <c:v>42.0</c:v>
                </c:pt>
                <c:pt idx="11">
                  <c:v>42.0</c:v>
                </c:pt>
                <c:pt idx="12">
                  <c:v>42.0</c:v>
                </c:pt>
                <c:pt idx="13">
                  <c:v>42.0</c:v>
                </c:pt>
                <c:pt idx="14">
                  <c:v>42.0</c:v>
                </c:pt>
                <c:pt idx="15">
                  <c:v>42.0</c:v>
                </c:pt>
                <c:pt idx="16">
                  <c:v>42.0</c:v>
                </c:pt>
                <c:pt idx="17">
                  <c:v>42.0</c:v>
                </c:pt>
                <c:pt idx="18">
                  <c:v>42.0</c:v>
                </c:pt>
                <c:pt idx="19">
                  <c:v>44.0</c:v>
                </c:pt>
                <c:pt idx="20">
                  <c:v>44.0</c:v>
                </c:pt>
                <c:pt idx="21">
                  <c:v>44.0</c:v>
                </c:pt>
                <c:pt idx="22">
                  <c:v>44.0</c:v>
                </c:pt>
                <c:pt idx="23">
                  <c:v>44.0</c:v>
                </c:pt>
                <c:pt idx="24">
                  <c:v>44.0</c:v>
                </c:pt>
                <c:pt idx="25">
                  <c:v>44.0</c:v>
                </c:pt>
                <c:pt idx="26">
                  <c:v>44.0</c:v>
                </c:pt>
                <c:pt idx="27">
                  <c:v>44.0</c:v>
                </c:pt>
                <c:pt idx="28">
                  <c:v>44.0</c:v>
                </c:pt>
                <c:pt idx="29">
                  <c:v>46.0</c:v>
                </c:pt>
                <c:pt idx="30">
                  <c:v>46.0</c:v>
                </c:pt>
                <c:pt idx="31">
                  <c:v>46.0</c:v>
                </c:pt>
                <c:pt idx="32">
                  <c:v>46.0</c:v>
                </c:pt>
                <c:pt idx="33">
                  <c:v>46.0</c:v>
                </c:pt>
                <c:pt idx="34">
                  <c:v>46.0</c:v>
                </c:pt>
                <c:pt idx="35">
                  <c:v>46.0</c:v>
                </c:pt>
                <c:pt idx="36">
                  <c:v>46.0</c:v>
                </c:pt>
                <c:pt idx="37">
                  <c:v>46.0</c:v>
                </c:pt>
                <c:pt idx="38">
                  <c:v>48.0</c:v>
                </c:pt>
                <c:pt idx="39">
                  <c:v>48.0</c:v>
                </c:pt>
                <c:pt idx="40">
                  <c:v>48.0</c:v>
                </c:pt>
                <c:pt idx="41">
                  <c:v>48.0</c:v>
                </c:pt>
                <c:pt idx="42">
                  <c:v>48.0</c:v>
                </c:pt>
                <c:pt idx="43">
                  <c:v>48.0</c:v>
                </c:pt>
                <c:pt idx="44">
                  <c:v>48.0</c:v>
                </c:pt>
                <c:pt idx="45">
                  <c:v>48.0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</c:numCache>
            </c:numRef>
          </c:xVal>
          <c:yVal>
            <c:numRef>
              <c:f>'Totoal evaporative water loss'!$H$19:$H$68</c:f>
              <c:numCache>
                <c:formatCode>General</c:formatCode>
                <c:ptCount val="50"/>
                <c:pt idx="0">
                  <c:v>0.33625886200149</c:v>
                </c:pt>
                <c:pt idx="1">
                  <c:v>0.652070672485657</c:v>
                </c:pt>
                <c:pt idx="2">
                  <c:v>0.581380240201333</c:v>
                </c:pt>
                <c:pt idx="3">
                  <c:v>0.608364060126082</c:v>
                </c:pt>
                <c:pt idx="4">
                  <c:v>0.396883592035737</c:v>
                </c:pt>
                <c:pt idx="5">
                  <c:v>0.73251220988518</c:v>
                </c:pt>
                <c:pt idx="6">
                  <c:v>0.540405514097673</c:v>
                </c:pt>
                <c:pt idx="7">
                  <c:v>0.698696727523873</c:v>
                </c:pt>
                <c:pt idx="8">
                  <c:v>0.639801678191829</c:v>
                </c:pt>
                <c:pt idx="9">
                  <c:v>0.437967332254534</c:v>
                </c:pt>
                <c:pt idx="10">
                  <c:v>0.75791096597101</c:v>
                </c:pt>
                <c:pt idx="11">
                  <c:v>0.617189655186636</c:v>
                </c:pt>
                <c:pt idx="12">
                  <c:v>0.804418286032381</c:v>
                </c:pt>
                <c:pt idx="13">
                  <c:v>0.678830060869009</c:v>
                </c:pt>
                <c:pt idx="14">
                  <c:v>0.644110228011154</c:v>
                </c:pt>
                <c:pt idx="15">
                  <c:v>0.67142324776271</c:v>
                </c:pt>
                <c:pt idx="16">
                  <c:v>0.568036629191276</c:v>
                </c:pt>
                <c:pt idx="17">
                  <c:v>0.727873152035248</c:v>
                </c:pt>
                <c:pt idx="18">
                  <c:v>0.664270967880746</c:v>
                </c:pt>
                <c:pt idx="19">
                  <c:v>1.285179547021984</c:v>
                </c:pt>
                <c:pt idx="20">
                  <c:v>0.856883496657114</c:v>
                </c:pt>
                <c:pt idx="21">
                  <c:v>1.028427875864737</c:v>
                </c:pt>
                <c:pt idx="22">
                  <c:v>1.092740826341684</c:v>
                </c:pt>
                <c:pt idx="23">
                  <c:v>0.942317736349864</c:v>
                </c:pt>
                <c:pt idx="24">
                  <c:v>1.123621981360944</c:v>
                </c:pt>
                <c:pt idx="25">
                  <c:v>0.925686566658463</c:v>
                </c:pt>
                <c:pt idx="26">
                  <c:v>1.135172795749626</c:v>
                </c:pt>
                <c:pt idx="27">
                  <c:v>0.914535646633295</c:v>
                </c:pt>
                <c:pt idx="28">
                  <c:v>0.896310856175674</c:v>
                </c:pt>
                <c:pt idx="29">
                  <c:v>1.198060473592688</c:v>
                </c:pt>
                <c:pt idx="30">
                  <c:v>1.107584123991151</c:v>
                </c:pt>
                <c:pt idx="31">
                  <c:v>1.596483077074028</c:v>
                </c:pt>
                <c:pt idx="32">
                  <c:v>1.311639781619934</c:v>
                </c:pt>
                <c:pt idx="33">
                  <c:v>1.218968749944255</c:v>
                </c:pt>
                <c:pt idx="34">
                  <c:v>1.247818751108415</c:v>
                </c:pt>
                <c:pt idx="35">
                  <c:v>1.038780045431923</c:v>
                </c:pt>
                <c:pt idx="36">
                  <c:v>1.249627470983777</c:v>
                </c:pt>
                <c:pt idx="37">
                  <c:v>1.053036295491018</c:v>
                </c:pt>
                <c:pt idx="38">
                  <c:v>1.36096551646318</c:v>
                </c:pt>
                <c:pt idx="39">
                  <c:v>1.677357840370381</c:v>
                </c:pt>
                <c:pt idx="40">
                  <c:v>1.320783326049273</c:v>
                </c:pt>
                <c:pt idx="41">
                  <c:v>1.292601336788653</c:v>
                </c:pt>
                <c:pt idx="42">
                  <c:v>1.86412012297749</c:v>
                </c:pt>
                <c:pt idx="43">
                  <c:v>1.242684798133263</c:v>
                </c:pt>
                <c:pt idx="44">
                  <c:v>1.687617327417468</c:v>
                </c:pt>
                <c:pt idx="45">
                  <c:v>1.861374827812528</c:v>
                </c:pt>
                <c:pt idx="46">
                  <c:v>2.497100406240012</c:v>
                </c:pt>
                <c:pt idx="47">
                  <c:v>2.131959259881922</c:v>
                </c:pt>
                <c:pt idx="48">
                  <c:v>1.751959398714417</c:v>
                </c:pt>
                <c:pt idx="49">
                  <c:v>1.858856646872959</c:v>
                </c:pt>
              </c:numCache>
            </c:numRef>
          </c:yVal>
          <c:smooth val="0"/>
        </c:ser>
        <c:ser>
          <c:idx val="1"/>
          <c:order val="2"/>
          <c:tx>
            <c:v>Lesser goldfinch (9.7 g)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3333FF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rgbClr val="3333FF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'Totoal evaporative water loss'!$A$38:$A$84</c:f>
              <c:numCache>
                <c:formatCode>General</c:formatCode>
                <c:ptCount val="47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41.0</c:v>
                </c:pt>
                <c:pt idx="7">
                  <c:v>42.0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42.0</c:v>
                </c:pt>
                <c:pt idx="12">
                  <c:v>42.0</c:v>
                </c:pt>
                <c:pt idx="13">
                  <c:v>42.0</c:v>
                </c:pt>
                <c:pt idx="14">
                  <c:v>43.0</c:v>
                </c:pt>
                <c:pt idx="15">
                  <c:v>44.0</c:v>
                </c:pt>
                <c:pt idx="16">
                  <c:v>44.0</c:v>
                </c:pt>
                <c:pt idx="17">
                  <c:v>44.0</c:v>
                </c:pt>
                <c:pt idx="18">
                  <c:v>44.0</c:v>
                </c:pt>
                <c:pt idx="19">
                  <c:v>44.0</c:v>
                </c:pt>
                <c:pt idx="20">
                  <c:v>44.0</c:v>
                </c:pt>
                <c:pt idx="21">
                  <c:v>44.0</c:v>
                </c:pt>
                <c:pt idx="22">
                  <c:v>46.0</c:v>
                </c:pt>
                <c:pt idx="23">
                  <c:v>46.0</c:v>
                </c:pt>
                <c:pt idx="24">
                  <c:v>46.0</c:v>
                </c:pt>
                <c:pt idx="25">
                  <c:v>46.0</c:v>
                </c:pt>
                <c:pt idx="26">
                  <c:v>46.0</c:v>
                </c:pt>
                <c:pt idx="27">
                  <c:v>46.0</c:v>
                </c:pt>
                <c:pt idx="28">
                  <c:v>46.0</c:v>
                </c:pt>
                <c:pt idx="29">
                  <c:v>47.0</c:v>
                </c:pt>
                <c:pt idx="30">
                  <c:v>48.0</c:v>
                </c:pt>
                <c:pt idx="31">
                  <c:v>48.0</c:v>
                </c:pt>
                <c:pt idx="32">
                  <c:v>48.0</c:v>
                </c:pt>
                <c:pt idx="33">
                  <c:v>48.0</c:v>
                </c:pt>
                <c:pt idx="34">
                  <c:v>48.0</c:v>
                </c:pt>
                <c:pt idx="35">
                  <c:v>48.0</c:v>
                </c:pt>
                <c:pt idx="36">
                  <c:v>48.0</c:v>
                </c:pt>
                <c:pt idx="37">
                  <c:v>48.0</c:v>
                </c:pt>
                <c:pt idx="38">
                  <c:v>49.0</c:v>
                </c:pt>
                <c:pt idx="39">
                  <c:v>49.0</c:v>
                </c:pt>
                <c:pt idx="40">
                  <c:v>50.0</c:v>
                </c:pt>
                <c:pt idx="41">
                  <c:v>50.0</c:v>
                </c:pt>
                <c:pt idx="42">
                  <c:v>50.0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51.0</c:v>
                </c:pt>
              </c:numCache>
            </c:numRef>
          </c:xVal>
          <c:yVal>
            <c:numRef>
              <c:f>'Totoal evaporative water loss'!$B$38:$B$84</c:f>
              <c:numCache>
                <c:formatCode>General</c:formatCode>
                <c:ptCount val="47"/>
                <c:pt idx="0">
                  <c:v>0.325422667620817</c:v>
                </c:pt>
                <c:pt idx="1">
                  <c:v>0.49798836055677</c:v>
                </c:pt>
                <c:pt idx="2">
                  <c:v>0.311273118287607</c:v>
                </c:pt>
                <c:pt idx="3">
                  <c:v>0.37297745281477</c:v>
                </c:pt>
                <c:pt idx="4">
                  <c:v>0.235470955727666</c:v>
                </c:pt>
                <c:pt idx="5">
                  <c:v>0.301566522352386</c:v>
                </c:pt>
                <c:pt idx="6">
                  <c:v>0.333056209038103</c:v>
                </c:pt>
                <c:pt idx="7">
                  <c:v>0.420040744366789</c:v>
                </c:pt>
                <c:pt idx="8">
                  <c:v>0.356361311181102</c:v>
                </c:pt>
                <c:pt idx="9">
                  <c:v>0.314411042916915</c:v>
                </c:pt>
                <c:pt idx="10">
                  <c:v>0.497526084314743</c:v>
                </c:pt>
                <c:pt idx="11">
                  <c:v>0.44348847632088</c:v>
                </c:pt>
                <c:pt idx="12">
                  <c:v>0.365949958610669</c:v>
                </c:pt>
                <c:pt idx="13">
                  <c:v>0.317004455164902</c:v>
                </c:pt>
                <c:pt idx="14">
                  <c:v>0.52647735864083</c:v>
                </c:pt>
                <c:pt idx="15">
                  <c:v>0.753331239650931</c:v>
                </c:pt>
                <c:pt idx="16">
                  <c:v>0.708269146448466</c:v>
                </c:pt>
                <c:pt idx="17">
                  <c:v>0.476781338079682</c:v>
                </c:pt>
                <c:pt idx="18">
                  <c:v>0.370742904257135</c:v>
                </c:pt>
                <c:pt idx="19">
                  <c:v>0.492851853535006</c:v>
                </c:pt>
                <c:pt idx="20">
                  <c:v>0.394651235211101</c:v>
                </c:pt>
                <c:pt idx="21">
                  <c:v>0.466777069392148</c:v>
                </c:pt>
                <c:pt idx="22">
                  <c:v>0.731349333664799</c:v>
                </c:pt>
                <c:pt idx="23">
                  <c:v>0.888955399958205</c:v>
                </c:pt>
                <c:pt idx="24">
                  <c:v>0.744309226304417</c:v>
                </c:pt>
                <c:pt idx="25">
                  <c:v>0.50131776198927</c:v>
                </c:pt>
                <c:pt idx="26">
                  <c:v>0.555750543627971</c:v>
                </c:pt>
                <c:pt idx="27">
                  <c:v>0.66888584826274</c:v>
                </c:pt>
                <c:pt idx="28">
                  <c:v>0.507142394052956</c:v>
                </c:pt>
                <c:pt idx="29">
                  <c:v>0.616074880230139</c:v>
                </c:pt>
                <c:pt idx="30">
                  <c:v>0.739729553768337</c:v>
                </c:pt>
                <c:pt idx="31">
                  <c:v>0.676319410064232</c:v>
                </c:pt>
                <c:pt idx="32">
                  <c:v>0.660838276805087</c:v>
                </c:pt>
                <c:pt idx="33">
                  <c:v>0.749891803645492</c:v>
                </c:pt>
                <c:pt idx="34">
                  <c:v>0.814111537003263</c:v>
                </c:pt>
                <c:pt idx="35">
                  <c:v>0.474212368881944</c:v>
                </c:pt>
                <c:pt idx="36">
                  <c:v>0.860623377008011</c:v>
                </c:pt>
                <c:pt idx="37">
                  <c:v>0.72089939637184</c:v>
                </c:pt>
                <c:pt idx="38">
                  <c:v>0.700858605897903</c:v>
                </c:pt>
                <c:pt idx="39">
                  <c:v>0.997289671667479</c:v>
                </c:pt>
                <c:pt idx="40">
                  <c:v>0.8731060835651</c:v>
                </c:pt>
                <c:pt idx="41">
                  <c:v>0.864101255286222</c:v>
                </c:pt>
                <c:pt idx="42">
                  <c:v>0.712409331982858</c:v>
                </c:pt>
                <c:pt idx="43">
                  <c:v>0.864957000362418</c:v>
                </c:pt>
                <c:pt idx="44">
                  <c:v>0.850490851485694</c:v>
                </c:pt>
                <c:pt idx="45">
                  <c:v>0.751442871363781</c:v>
                </c:pt>
                <c:pt idx="46">
                  <c:v>0.905115724485603</c:v>
                </c:pt>
              </c:numCache>
            </c:numRef>
          </c:yVal>
          <c:smooth val="0"/>
        </c:ser>
        <c:ser>
          <c:idx val="0"/>
          <c:order val="3"/>
          <c:tx>
            <c:v>curve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8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'Totoal evaporative water loss'!$D$3:$D$17</c:f>
              <c:numCache>
                <c:formatCode>General</c:formatCode>
                <c:ptCount val="15"/>
                <c:pt idx="0">
                  <c:v>29.0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35.0</c:v>
                </c:pt>
                <c:pt idx="10">
                  <c:v>35.0</c:v>
                </c:pt>
                <c:pt idx="11">
                  <c:v>35.0</c:v>
                </c:pt>
                <c:pt idx="12">
                  <c:v>35.0</c:v>
                </c:pt>
                <c:pt idx="13">
                  <c:v>35.0</c:v>
                </c:pt>
                <c:pt idx="14">
                  <c:v>35.0</c:v>
                </c:pt>
              </c:numCache>
            </c:numRef>
          </c:xVal>
          <c:yVal>
            <c:numRef>
              <c:f>'Totoal evaporative water loss'!$E$3:$E$17</c:f>
              <c:numCache>
                <c:formatCode>General</c:formatCode>
                <c:ptCount val="15"/>
                <c:pt idx="0">
                  <c:v>0.325911062018581</c:v>
                </c:pt>
                <c:pt idx="1">
                  <c:v>0.239880489949202</c:v>
                </c:pt>
                <c:pt idx="2">
                  <c:v>0.457149178912434</c:v>
                </c:pt>
                <c:pt idx="3">
                  <c:v>0.276672029663955</c:v>
                </c:pt>
                <c:pt idx="4">
                  <c:v>0.495866713366648</c:v>
                </c:pt>
                <c:pt idx="5">
                  <c:v>0.136961717685934</c:v>
                </c:pt>
                <c:pt idx="6">
                  <c:v>0.343093452082005</c:v>
                </c:pt>
                <c:pt idx="7">
                  <c:v>0.296889749988924</c:v>
                </c:pt>
                <c:pt idx="8">
                  <c:v>0.315026463209896</c:v>
                </c:pt>
                <c:pt idx="9">
                  <c:v>0.329335511548913</c:v>
                </c:pt>
                <c:pt idx="10">
                  <c:v>0.355538350333718</c:v>
                </c:pt>
                <c:pt idx="11">
                  <c:v>0.377290083362248</c:v>
                </c:pt>
                <c:pt idx="12">
                  <c:v>0.643090111900696</c:v>
                </c:pt>
                <c:pt idx="13">
                  <c:v>0.579892191949636</c:v>
                </c:pt>
                <c:pt idx="14">
                  <c:v>0.708961557716935</c:v>
                </c:pt>
              </c:numCache>
            </c:numRef>
          </c:yVal>
          <c:smooth val="0"/>
        </c:ser>
        <c:ser>
          <c:idx val="4"/>
          <c:order val="4"/>
          <c:tx>
            <c:v>cactus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C0000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xVal>
            <c:numRef>
              <c:f>'Totoal evaporative water loss'!$G$3:$G$18</c:f>
              <c:numCache>
                <c:formatCode>General</c:formatCode>
                <c:ptCount val="16"/>
                <c:pt idx="0">
                  <c:v>29.0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31.0</c:v>
                </c:pt>
                <c:pt idx="8">
                  <c:v>35.0</c:v>
                </c:pt>
                <c:pt idx="9">
                  <c:v>35.0</c:v>
                </c:pt>
                <c:pt idx="10">
                  <c:v>35.0</c:v>
                </c:pt>
                <c:pt idx="11">
                  <c:v>35.0</c:v>
                </c:pt>
                <c:pt idx="12">
                  <c:v>35.0</c:v>
                </c:pt>
                <c:pt idx="13">
                  <c:v>35.0</c:v>
                </c:pt>
                <c:pt idx="14">
                  <c:v>35.0</c:v>
                </c:pt>
                <c:pt idx="15">
                  <c:v>35.0</c:v>
                </c:pt>
              </c:numCache>
            </c:numRef>
          </c:xVal>
          <c:yVal>
            <c:numRef>
              <c:f>'Totoal evaporative water loss'!$H$3:$H$18</c:f>
              <c:numCache>
                <c:formatCode>General</c:formatCode>
                <c:ptCount val="16"/>
                <c:pt idx="0">
                  <c:v>0.168827214524311</c:v>
                </c:pt>
                <c:pt idx="1">
                  <c:v>0.313416482492384</c:v>
                </c:pt>
                <c:pt idx="2">
                  <c:v>0.319384553174781</c:v>
                </c:pt>
                <c:pt idx="3">
                  <c:v>0.156317115550465</c:v>
                </c:pt>
                <c:pt idx="4">
                  <c:v>0.247157705080882</c:v>
                </c:pt>
                <c:pt idx="5">
                  <c:v>0.425637326134329</c:v>
                </c:pt>
                <c:pt idx="6">
                  <c:v>0.165577184016096</c:v>
                </c:pt>
                <c:pt idx="7">
                  <c:v>0.23619158638637</c:v>
                </c:pt>
                <c:pt idx="8">
                  <c:v>0.143740472859314</c:v>
                </c:pt>
                <c:pt idx="9">
                  <c:v>0.318608997154904</c:v>
                </c:pt>
                <c:pt idx="10">
                  <c:v>0.311550246195834</c:v>
                </c:pt>
                <c:pt idx="11">
                  <c:v>0.194676669318765</c:v>
                </c:pt>
                <c:pt idx="12">
                  <c:v>0.31116727091268</c:v>
                </c:pt>
                <c:pt idx="13">
                  <c:v>0.239788470189374</c:v>
                </c:pt>
                <c:pt idx="14">
                  <c:v>0.13616225657117</c:v>
                </c:pt>
                <c:pt idx="15">
                  <c:v>0.173983988235187</c:v>
                </c:pt>
              </c:numCache>
            </c:numRef>
          </c:yVal>
          <c:smooth val="0"/>
        </c:ser>
        <c:ser>
          <c:idx val="5"/>
          <c:order val="5"/>
          <c:tx>
            <c:v>lesser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3333FF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xVal>
            <c:numRef>
              <c:f>'Totoal evaporative water loss'!$A$3:$A$37</c:f>
              <c:numCache>
                <c:formatCode>General</c:formatCode>
                <c:ptCount val="35"/>
                <c:pt idx="0">
                  <c:v>29.0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31.0</c:v>
                </c:pt>
                <c:pt idx="7">
                  <c:v>35.0</c:v>
                </c:pt>
                <c:pt idx="8">
                  <c:v>35.0</c:v>
                </c:pt>
                <c:pt idx="9">
                  <c:v>35.0</c:v>
                </c:pt>
                <c:pt idx="10">
                  <c:v>35.0</c:v>
                </c:pt>
                <c:pt idx="11">
                  <c:v>35.0</c:v>
                </c:pt>
                <c:pt idx="12">
                  <c:v>35.0</c:v>
                </c:pt>
                <c:pt idx="13">
                  <c:v>35.0</c:v>
                </c:pt>
                <c:pt idx="14">
                  <c:v>35.0</c:v>
                </c:pt>
                <c:pt idx="15">
                  <c:v>35.0</c:v>
                </c:pt>
                <c:pt idx="16">
                  <c:v>35.0</c:v>
                </c:pt>
                <c:pt idx="17">
                  <c:v>35.0</c:v>
                </c:pt>
                <c:pt idx="18">
                  <c:v>35.0</c:v>
                </c:pt>
                <c:pt idx="19">
                  <c:v>35.0</c:v>
                </c:pt>
                <c:pt idx="20">
                  <c:v>35.0</c:v>
                </c:pt>
                <c:pt idx="21">
                  <c:v>35.0</c:v>
                </c:pt>
                <c:pt idx="22">
                  <c:v>35.0</c:v>
                </c:pt>
                <c:pt idx="23">
                  <c:v>35.0</c:v>
                </c:pt>
                <c:pt idx="24">
                  <c:v>36.0</c:v>
                </c:pt>
                <c:pt idx="25">
                  <c:v>38.0</c:v>
                </c:pt>
                <c:pt idx="26">
                  <c:v>38.0</c:v>
                </c:pt>
                <c:pt idx="27">
                  <c:v>38.0</c:v>
                </c:pt>
                <c:pt idx="28">
                  <c:v>38.0</c:v>
                </c:pt>
                <c:pt idx="29">
                  <c:v>38.0</c:v>
                </c:pt>
                <c:pt idx="30">
                  <c:v>38.0</c:v>
                </c:pt>
                <c:pt idx="31">
                  <c:v>38.0</c:v>
                </c:pt>
                <c:pt idx="32">
                  <c:v>38.0</c:v>
                </c:pt>
                <c:pt idx="33">
                  <c:v>38.0</c:v>
                </c:pt>
                <c:pt idx="34">
                  <c:v>38.0</c:v>
                </c:pt>
              </c:numCache>
            </c:numRef>
          </c:xVal>
          <c:yVal>
            <c:numRef>
              <c:f>'Totoal evaporative water loss'!$B$3:$B$37</c:f>
              <c:numCache>
                <c:formatCode>General</c:formatCode>
                <c:ptCount val="35"/>
                <c:pt idx="0">
                  <c:v>0.0915059474391351</c:v>
                </c:pt>
                <c:pt idx="1">
                  <c:v>0.14647973597639</c:v>
                </c:pt>
                <c:pt idx="2">
                  <c:v>0.0807859104599843</c:v>
                </c:pt>
                <c:pt idx="3">
                  <c:v>0.164641561845147</c:v>
                </c:pt>
                <c:pt idx="4">
                  <c:v>0.17454428611788</c:v>
                </c:pt>
                <c:pt idx="5">
                  <c:v>0.120786770606354</c:v>
                </c:pt>
                <c:pt idx="6">
                  <c:v>0.200556304694678</c:v>
                </c:pt>
                <c:pt idx="7">
                  <c:v>0.122457787693042</c:v>
                </c:pt>
                <c:pt idx="8">
                  <c:v>0.186012104104365</c:v>
                </c:pt>
                <c:pt idx="9">
                  <c:v>0.189465826944335</c:v>
                </c:pt>
                <c:pt idx="10">
                  <c:v>0.257976480241863</c:v>
                </c:pt>
                <c:pt idx="11">
                  <c:v>0.194650765474719</c:v>
                </c:pt>
                <c:pt idx="12">
                  <c:v>0.246029680124634</c:v>
                </c:pt>
                <c:pt idx="13">
                  <c:v>0.265659063360614</c:v>
                </c:pt>
                <c:pt idx="14">
                  <c:v>0.163177916823894</c:v>
                </c:pt>
                <c:pt idx="15">
                  <c:v>0.199741256549062</c:v>
                </c:pt>
                <c:pt idx="16">
                  <c:v>0.223794827279676</c:v>
                </c:pt>
                <c:pt idx="17">
                  <c:v>0.215745437852207</c:v>
                </c:pt>
                <c:pt idx="18">
                  <c:v>0.187164664834534</c:v>
                </c:pt>
                <c:pt idx="19">
                  <c:v>0.135860814180684</c:v>
                </c:pt>
                <c:pt idx="20">
                  <c:v>0.196345594421912</c:v>
                </c:pt>
                <c:pt idx="21">
                  <c:v>0.285617779737335</c:v>
                </c:pt>
                <c:pt idx="22">
                  <c:v>0.201600277606803</c:v>
                </c:pt>
                <c:pt idx="23">
                  <c:v>0.100796496866271</c:v>
                </c:pt>
                <c:pt idx="24">
                  <c:v>0.114179428977376</c:v>
                </c:pt>
                <c:pt idx="25">
                  <c:v>0.193876621587393</c:v>
                </c:pt>
                <c:pt idx="26">
                  <c:v>0.218127777946286</c:v>
                </c:pt>
                <c:pt idx="27">
                  <c:v>0.222686819232417</c:v>
                </c:pt>
                <c:pt idx="28">
                  <c:v>0.180589353811424</c:v>
                </c:pt>
                <c:pt idx="29">
                  <c:v>0.154896213945491</c:v>
                </c:pt>
                <c:pt idx="30">
                  <c:v>0.280820465091535</c:v>
                </c:pt>
                <c:pt idx="31">
                  <c:v>0.179227787344532</c:v>
                </c:pt>
                <c:pt idx="32">
                  <c:v>0.439710766065549</c:v>
                </c:pt>
                <c:pt idx="33">
                  <c:v>0.20830574762204</c:v>
                </c:pt>
                <c:pt idx="34">
                  <c:v>0.2401929623592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318600"/>
        <c:axId val="-2084331064"/>
      </c:scatterChart>
      <c:valAx>
        <c:axId val="1806318600"/>
        <c:scaling>
          <c:orientation val="minMax"/>
          <c:min val="28.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Air temperature</a:t>
                </a:r>
                <a:r>
                  <a:rPr lang="en-US" sz="1400" b="1" i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 (</a:t>
                </a:r>
                <a:r>
                  <a:rPr lang="en-US" sz="1400" b="1" i="0" baseline="300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o</a:t>
                </a:r>
                <a:r>
                  <a:rPr lang="en-US" sz="1400" b="1" i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C)</a:t>
                </a:r>
                <a:endParaRPr lang="en-US" sz="800" b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362148258337808"/>
              <c:y val="0.9066933320183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-2084331064"/>
        <c:crosses val="autoZero"/>
        <c:crossBetween val="midCat"/>
        <c:minorUnit val="1.0"/>
      </c:valAx>
      <c:valAx>
        <c:axId val="-208433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EWL (g/hr)</a:t>
                </a:r>
                <a:endParaRPr lang="en-US" sz="900" b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00510134946957997"/>
              <c:y val="0.3282150743576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06318600"/>
        <c:crosses val="autoZero"/>
        <c:crossBetween val="midCat"/>
        <c:minorUnit val="0.5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42204837541859"/>
          <c:y val="0.0807853592525141"/>
          <c:w val="0.564992582177113"/>
          <c:h val="0.31683825619719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187676595032"/>
          <c:y val="0.0462962962962963"/>
          <c:w val="0.760844489057161"/>
          <c:h val="0.775464719716254"/>
        </c:manualLayout>
      </c:layout>
      <c:scatterChart>
        <c:scatterStyle val="lineMarker"/>
        <c:varyColors val="0"/>
        <c:ser>
          <c:idx val="2"/>
          <c:order val="0"/>
          <c:tx>
            <c:v>   Curve billed thrasher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8000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rgbClr val="008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'Percentage evaporative water '!$D$18:$D$56</c:f>
              <c:numCache>
                <c:formatCode>General</c:formatCode>
                <c:ptCount val="39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42.0</c:v>
                </c:pt>
                <c:pt idx="7">
                  <c:v>42.0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42.0</c:v>
                </c:pt>
                <c:pt idx="12">
                  <c:v>42.0</c:v>
                </c:pt>
                <c:pt idx="13">
                  <c:v>44.0</c:v>
                </c:pt>
                <c:pt idx="14">
                  <c:v>44.0</c:v>
                </c:pt>
                <c:pt idx="15">
                  <c:v>44.0</c:v>
                </c:pt>
                <c:pt idx="16">
                  <c:v>44.0</c:v>
                </c:pt>
                <c:pt idx="17">
                  <c:v>44.0</c:v>
                </c:pt>
                <c:pt idx="18">
                  <c:v>44.0</c:v>
                </c:pt>
                <c:pt idx="19">
                  <c:v>44.0</c:v>
                </c:pt>
                <c:pt idx="20">
                  <c:v>46.0</c:v>
                </c:pt>
                <c:pt idx="21">
                  <c:v>46.0</c:v>
                </c:pt>
                <c:pt idx="22">
                  <c:v>46.0</c:v>
                </c:pt>
                <c:pt idx="23">
                  <c:v>46.0</c:v>
                </c:pt>
                <c:pt idx="24">
                  <c:v>46.0</c:v>
                </c:pt>
                <c:pt idx="25">
                  <c:v>47.0</c:v>
                </c:pt>
                <c:pt idx="26">
                  <c:v>48.0</c:v>
                </c:pt>
                <c:pt idx="27">
                  <c:v>48.0</c:v>
                </c:pt>
                <c:pt idx="28">
                  <c:v>48.0</c:v>
                </c:pt>
                <c:pt idx="29">
                  <c:v>48.0</c:v>
                </c:pt>
                <c:pt idx="30">
                  <c:v>48.0</c:v>
                </c:pt>
                <c:pt idx="31">
                  <c:v>48.0</c:v>
                </c:pt>
                <c:pt idx="32">
                  <c:v>49.0</c:v>
                </c:pt>
                <c:pt idx="33">
                  <c:v>49.0</c:v>
                </c:pt>
                <c:pt idx="34">
                  <c:v>50.0</c:v>
                </c:pt>
                <c:pt idx="35">
                  <c:v>50.0</c:v>
                </c:pt>
                <c:pt idx="36">
                  <c:v>50.0</c:v>
                </c:pt>
                <c:pt idx="37">
                  <c:v>50.0</c:v>
                </c:pt>
                <c:pt idx="38">
                  <c:v>50.0</c:v>
                </c:pt>
              </c:numCache>
            </c:numRef>
          </c:xVal>
          <c:yVal>
            <c:numRef>
              <c:f>'Percentage evaporative water '!$E$18:$E$56</c:f>
              <c:numCache>
                <c:formatCode>General</c:formatCode>
                <c:ptCount val="39"/>
                <c:pt idx="0">
                  <c:v>1.400838537335916</c:v>
                </c:pt>
                <c:pt idx="1">
                  <c:v>1.464789693442704</c:v>
                </c:pt>
                <c:pt idx="2">
                  <c:v>1.316119205211994</c:v>
                </c:pt>
                <c:pt idx="3">
                  <c:v>2.176131065514181</c:v>
                </c:pt>
                <c:pt idx="4">
                  <c:v>1.668072095700682</c:v>
                </c:pt>
                <c:pt idx="5">
                  <c:v>1.884166223228108</c:v>
                </c:pt>
                <c:pt idx="6">
                  <c:v>1.895995717712092</c:v>
                </c:pt>
                <c:pt idx="7">
                  <c:v>1.995365353481525</c:v>
                </c:pt>
                <c:pt idx="8">
                  <c:v>1.896612024108617</c:v>
                </c:pt>
                <c:pt idx="9">
                  <c:v>1.53162733197063</c:v>
                </c:pt>
                <c:pt idx="10">
                  <c:v>1.541160842337272</c:v>
                </c:pt>
                <c:pt idx="11">
                  <c:v>2.316964035274258</c:v>
                </c:pt>
                <c:pt idx="12">
                  <c:v>2.271950418158655</c:v>
                </c:pt>
                <c:pt idx="13">
                  <c:v>2.578264170005136</c:v>
                </c:pt>
                <c:pt idx="14">
                  <c:v>2.488219660007626</c:v>
                </c:pt>
                <c:pt idx="15">
                  <c:v>2.265650776391692</c:v>
                </c:pt>
                <c:pt idx="16">
                  <c:v>1.960415572681441</c:v>
                </c:pt>
                <c:pt idx="17">
                  <c:v>2.063043104561168</c:v>
                </c:pt>
                <c:pt idx="18">
                  <c:v>3.434990425106005</c:v>
                </c:pt>
                <c:pt idx="19">
                  <c:v>2.781047315243223</c:v>
                </c:pt>
                <c:pt idx="20">
                  <c:v>2.797007430933043</c:v>
                </c:pt>
                <c:pt idx="21">
                  <c:v>2.898748846143385</c:v>
                </c:pt>
                <c:pt idx="22">
                  <c:v>2.5093129827506</c:v>
                </c:pt>
                <c:pt idx="23">
                  <c:v>3.597875403287955</c:v>
                </c:pt>
                <c:pt idx="24">
                  <c:v>2.719599000633681</c:v>
                </c:pt>
                <c:pt idx="25">
                  <c:v>4.0343284820802</c:v>
                </c:pt>
                <c:pt idx="26">
                  <c:v>4.122067280630585</c:v>
                </c:pt>
                <c:pt idx="27">
                  <c:v>4.122850901650028</c:v>
                </c:pt>
                <c:pt idx="28">
                  <c:v>5.642141891044916</c:v>
                </c:pt>
                <c:pt idx="29">
                  <c:v>4.58472769044159</c:v>
                </c:pt>
                <c:pt idx="30">
                  <c:v>4.702636890326522</c:v>
                </c:pt>
                <c:pt idx="31">
                  <c:v>4.94201068544387</c:v>
                </c:pt>
                <c:pt idx="32">
                  <c:v>4.040942367775131</c:v>
                </c:pt>
                <c:pt idx="33">
                  <c:v>5.955064667146236</c:v>
                </c:pt>
                <c:pt idx="34">
                  <c:v>4.088401286288494</c:v>
                </c:pt>
                <c:pt idx="35">
                  <c:v>4.88672048868485</c:v>
                </c:pt>
                <c:pt idx="36">
                  <c:v>6.482113589037522</c:v>
                </c:pt>
                <c:pt idx="37">
                  <c:v>6.921067383198773</c:v>
                </c:pt>
                <c:pt idx="38">
                  <c:v>5.64936343902032</c:v>
                </c:pt>
              </c:numCache>
            </c:numRef>
          </c:yVal>
          <c:smooth val="0"/>
        </c:ser>
        <c:ser>
          <c:idx val="3"/>
          <c:order val="1"/>
          <c:tx>
            <c:v>   Cactus Wren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C0000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rgbClr val="CC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'Percentage evaporative water '!$G$19:$G$68</c:f>
              <c:numCache>
                <c:formatCode>General</c:formatCode>
                <c:ptCount val="50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40.0</c:v>
                </c:pt>
                <c:pt idx="7">
                  <c:v>40.0</c:v>
                </c:pt>
                <c:pt idx="8">
                  <c:v>40.0</c:v>
                </c:pt>
                <c:pt idx="9">
                  <c:v>42.0</c:v>
                </c:pt>
                <c:pt idx="10">
                  <c:v>42.0</c:v>
                </c:pt>
                <c:pt idx="11">
                  <c:v>42.0</c:v>
                </c:pt>
                <c:pt idx="12">
                  <c:v>42.0</c:v>
                </c:pt>
                <c:pt idx="13">
                  <c:v>42.0</c:v>
                </c:pt>
                <c:pt idx="14">
                  <c:v>42.0</c:v>
                </c:pt>
                <c:pt idx="15">
                  <c:v>42.0</c:v>
                </c:pt>
                <c:pt idx="16">
                  <c:v>42.0</c:v>
                </c:pt>
                <c:pt idx="17">
                  <c:v>42.0</c:v>
                </c:pt>
                <c:pt idx="18">
                  <c:v>42.0</c:v>
                </c:pt>
                <c:pt idx="19">
                  <c:v>44.0</c:v>
                </c:pt>
                <c:pt idx="20">
                  <c:v>44.0</c:v>
                </c:pt>
                <c:pt idx="21">
                  <c:v>44.0</c:v>
                </c:pt>
                <c:pt idx="22">
                  <c:v>44.0</c:v>
                </c:pt>
                <c:pt idx="23">
                  <c:v>44.0</c:v>
                </c:pt>
                <c:pt idx="24">
                  <c:v>44.0</c:v>
                </c:pt>
                <c:pt idx="25">
                  <c:v>44.0</c:v>
                </c:pt>
                <c:pt idx="26">
                  <c:v>44.0</c:v>
                </c:pt>
                <c:pt idx="27">
                  <c:v>44.0</c:v>
                </c:pt>
                <c:pt idx="28">
                  <c:v>44.0</c:v>
                </c:pt>
                <c:pt idx="29">
                  <c:v>46.0</c:v>
                </c:pt>
                <c:pt idx="30">
                  <c:v>46.0</c:v>
                </c:pt>
                <c:pt idx="31">
                  <c:v>46.0</c:v>
                </c:pt>
                <c:pt idx="32">
                  <c:v>46.0</c:v>
                </c:pt>
                <c:pt idx="33">
                  <c:v>46.0</c:v>
                </c:pt>
                <c:pt idx="34">
                  <c:v>46.0</c:v>
                </c:pt>
                <c:pt idx="35">
                  <c:v>46.0</c:v>
                </c:pt>
                <c:pt idx="36">
                  <c:v>46.0</c:v>
                </c:pt>
                <c:pt idx="37">
                  <c:v>46.0</c:v>
                </c:pt>
                <c:pt idx="38">
                  <c:v>48.0</c:v>
                </c:pt>
                <c:pt idx="39">
                  <c:v>48.0</c:v>
                </c:pt>
                <c:pt idx="40">
                  <c:v>48.0</c:v>
                </c:pt>
                <c:pt idx="41">
                  <c:v>48.0</c:v>
                </c:pt>
                <c:pt idx="42">
                  <c:v>48.0</c:v>
                </c:pt>
                <c:pt idx="43">
                  <c:v>48.0</c:v>
                </c:pt>
                <c:pt idx="44">
                  <c:v>48.0</c:v>
                </c:pt>
                <c:pt idx="45">
                  <c:v>48.0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</c:numCache>
            </c:numRef>
          </c:xVal>
          <c:yVal>
            <c:numRef>
              <c:f>'Percentage evaporative water '!$H$19:$H$68</c:f>
              <c:numCache>
                <c:formatCode>General</c:formatCode>
                <c:ptCount val="50"/>
                <c:pt idx="0">
                  <c:v>1.215393330680889</c:v>
                </c:pt>
                <c:pt idx="1">
                  <c:v>2.356881664781694</c:v>
                </c:pt>
                <c:pt idx="2">
                  <c:v>2.101374108995891</c:v>
                </c:pt>
                <c:pt idx="3">
                  <c:v>2.198905976491143</c:v>
                </c:pt>
                <c:pt idx="4">
                  <c:v>1.434518834524492</c:v>
                </c:pt>
                <c:pt idx="5">
                  <c:v>2.647634174568821</c:v>
                </c:pt>
                <c:pt idx="6">
                  <c:v>1.953272707187647</c:v>
                </c:pt>
                <c:pt idx="7">
                  <c:v>2.525409554253812</c:v>
                </c:pt>
                <c:pt idx="8">
                  <c:v>2.312535907616743</c:v>
                </c:pt>
                <c:pt idx="9">
                  <c:v>1.58301426320744</c:v>
                </c:pt>
                <c:pt idx="10">
                  <c:v>2.739436896348602</c:v>
                </c:pt>
                <c:pt idx="11">
                  <c:v>2.230805713830525</c:v>
                </c:pt>
                <c:pt idx="12">
                  <c:v>2.90753562330552</c:v>
                </c:pt>
                <c:pt idx="13">
                  <c:v>2.453602334032277</c:v>
                </c:pt>
                <c:pt idx="14">
                  <c:v>2.328108977376585</c:v>
                </c:pt>
                <c:pt idx="15">
                  <c:v>2.426830723620551</c:v>
                </c:pt>
                <c:pt idx="16">
                  <c:v>2.053144195493263</c:v>
                </c:pt>
                <c:pt idx="17">
                  <c:v>2.630866497613366</c:v>
                </c:pt>
                <c:pt idx="18">
                  <c:v>2.400979112704007</c:v>
                </c:pt>
                <c:pt idx="19">
                  <c:v>4.645226718726842</c:v>
                </c:pt>
                <c:pt idx="20">
                  <c:v>3.097168891872836</c:v>
                </c:pt>
                <c:pt idx="21">
                  <c:v>3.71720874201607</c:v>
                </c:pt>
                <c:pt idx="22">
                  <c:v>3.949665161516307</c:v>
                </c:pt>
                <c:pt idx="23">
                  <c:v>3.40596731138899</c:v>
                </c:pt>
                <c:pt idx="24">
                  <c:v>4.061283780668017</c:v>
                </c:pt>
                <c:pt idx="25">
                  <c:v>3.345854657096293</c:v>
                </c:pt>
                <c:pt idx="26">
                  <c:v>4.103033707163264</c:v>
                </c:pt>
                <c:pt idx="27">
                  <c:v>3.30555013174081</c:v>
                </c:pt>
                <c:pt idx="28">
                  <c:v>3.239677403083473</c:v>
                </c:pt>
                <c:pt idx="29">
                  <c:v>4.330338539450857</c:v>
                </c:pt>
                <c:pt idx="30">
                  <c:v>4.0033156284842</c:v>
                </c:pt>
                <c:pt idx="31">
                  <c:v>5.770420065277203</c:v>
                </c:pt>
                <c:pt idx="32">
                  <c:v>4.740866109365291</c:v>
                </c:pt>
                <c:pt idx="33">
                  <c:v>4.405910613544223</c:v>
                </c:pt>
                <c:pt idx="34">
                  <c:v>4.510187713622257</c:v>
                </c:pt>
                <c:pt idx="35">
                  <c:v>3.754626217871262</c:v>
                </c:pt>
                <c:pt idx="36">
                  <c:v>4.516725254552778</c:v>
                </c:pt>
                <c:pt idx="37">
                  <c:v>3.806154826334422</c:v>
                </c:pt>
                <c:pt idx="38">
                  <c:v>4.919151876475108</c:v>
                </c:pt>
                <c:pt idx="39">
                  <c:v>6.062738451611199</c:v>
                </c:pt>
                <c:pt idx="40">
                  <c:v>4.773915061152184</c:v>
                </c:pt>
                <c:pt idx="41">
                  <c:v>4.672052461639407</c:v>
                </c:pt>
                <c:pt idx="42">
                  <c:v>6.737782765246012</c:v>
                </c:pt>
                <c:pt idx="43">
                  <c:v>4.491631259321281</c:v>
                </c:pt>
                <c:pt idx="44">
                  <c:v>6.099820930446159</c:v>
                </c:pt>
                <c:pt idx="45">
                  <c:v>6.727860012833233</c:v>
                </c:pt>
                <c:pt idx="46">
                  <c:v>9.025663031510518</c:v>
                </c:pt>
                <c:pt idx="47">
                  <c:v>7.705875914527922</c:v>
                </c:pt>
                <c:pt idx="48">
                  <c:v>6.33238260590963</c:v>
                </c:pt>
                <c:pt idx="49">
                  <c:v>6.71875815511213</c:v>
                </c:pt>
              </c:numCache>
            </c:numRef>
          </c:yVal>
          <c:smooth val="0"/>
        </c:ser>
        <c:ser>
          <c:idx val="1"/>
          <c:order val="2"/>
          <c:tx>
            <c:v>   Lesser goldfinch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3333FF"/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rgbClr val="3333FF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'Percentage evaporative water '!$A$38:$A$84</c:f>
              <c:numCache>
                <c:formatCode>General</c:formatCode>
                <c:ptCount val="47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41.0</c:v>
                </c:pt>
                <c:pt idx="7">
                  <c:v>42.0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42.0</c:v>
                </c:pt>
                <c:pt idx="12">
                  <c:v>42.0</c:v>
                </c:pt>
                <c:pt idx="13">
                  <c:v>42.0</c:v>
                </c:pt>
                <c:pt idx="14">
                  <c:v>43.0</c:v>
                </c:pt>
                <c:pt idx="15">
                  <c:v>44.0</c:v>
                </c:pt>
                <c:pt idx="16">
                  <c:v>44.0</c:v>
                </c:pt>
                <c:pt idx="17">
                  <c:v>44.0</c:v>
                </c:pt>
                <c:pt idx="18">
                  <c:v>44.0</c:v>
                </c:pt>
                <c:pt idx="19">
                  <c:v>44.0</c:v>
                </c:pt>
                <c:pt idx="20">
                  <c:v>44.0</c:v>
                </c:pt>
                <c:pt idx="21">
                  <c:v>44.0</c:v>
                </c:pt>
                <c:pt idx="22">
                  <c:v>46.0</c:v>
                </c:pt>
                <c:pt idx="23">
                  <c:v>46.0</c:v>
                </c:pt>
                <c:pt idx="24">
                  <c:v>46.0</c:v>
                </c:pt>
                <c:pt idx="25">
                  <c:v>46.0</c:v>
                </c:pt>
                <c:pt idx="26">
                  <c:v>46.0</c:v>
                </c:pt>
                <c:pt idx="27">
                  <c:v>46.0</c:v>
                </c:pt>
                <c:pt idx="28">
                  <c:v>46.0</c:v>
                </c:pt>
                <c:pt idx="29">
                  <c:v>47.0</c:v>
                </c:pt>
                <c:pt idx="30">
                  <c:v>48.0</c:v>
                </c:pt>
                <c:pt idx="31">
                  <c:v>48.0</c:v>
                </c:pt>
                <c:pt idx="32">
                  <c:v>48.0</c:v>
                </c:pt>
                <c:pt idx="33">
                  <c:v>48.0</c:v>
                </c:pt>
                <c:pt idx="34">
                  <c:v>48.0</c:v>
                </c:pt>
                <c:pt idx="35">
                  <c:v>48.0</c:v>
                </c:pt>
                <c:pt idx="36">
                  <c:v>48.0</c:v>
                </c:pt>
                <c:pt idx="37">
                  <c:v>48.0</c:v>
                </c:pt>
                <c:pt idx="38">
                  <c:v>49.0</c:v>
                </c:pt>
                <c:pt idx="39">
                  <c:v>49.0</c:v>
                </c:pt>
                <c:pt idx="40">
                  <c:v>50.0</c:v>
                </c:pt>
                <c:pt idx="41">
                  <c:v>50.0</c:v>
                </c:pt>
                <c:pt idx="42">
                  <c:v>50.0</c:v>
                </c:pt>
                <c:pt idx="43">
                  <c:v>50.0</c:v>
                </c:pt>
                <c:pt idx="44">
                  <c:v>50.0</c:v>
                </c:pt>
                <c:pt idx="45">
                  <c:v>50.0</c:v>
                </c:pt>
                <c:pt idx="46">
                  <c:v>51.0</c:v>
                </c:pt>
              </c:numCache>
            </c:numRef>
          </c:xVal>
          <c:yVal>
            <c:numRef>
              <c:f>'Percentage evaporative water '!$B$38:$B$84</c:f>
              <c:numCache>
                <c:formatCode>General</c:formatCode>
                <c:ptCount val="47"/>
                <c:pt idx="0">
                  <c:v>3.352568576019116</c:v>
                </c:pt>
                <c:pt idx="1">
                  <c:v>5.130374417467594</c:v>
                </c:pt>
                <c:pt idx="2">
                  <c:v>3.20679712498231</c:v>
                </c:pt>
                <c:pt idx="3">
                  <c:v>3.842487362704108</c:v>
                </c:pt>
                <c:pt idx="4">
                  <c:v>2.425868279273057</c:v>
                </c:pt>
                <c:pt idx="5">
                  <c:v>3.106797857105696</c:v>
                </c:pt>
                <c:pt idx="6">
                  <c:v>3.431210826930631</c:v>
                </c:pt>
                <c:pt idx="7">
                  <c:v>4.327342684845258</c:v>
                </c:pt>
                <c:pt idx="8">
                  <c:v>3.671304590763257</c:v>
                </c:pt>
                <c:pt idx="9">
                  <c:v>3.23912464409168</c:v>
                </c:pt>
                <c:pt idx="10">
                  <c:v>5.125611956346515</c:v>
                </c:pt>
                <c:pt idx="11">
                  <c:v>4.568905849153769</c:v>
                </c:pt>
                <c:pt idx="12">
                  <c:v>3.770088729845876</c:v>
                </c:pt>
                <c:pt idx="13">
                  <c:v>3.265842489135577</c:v>
                </c:pt>
                <c:pt idx="14">
                  <c:v>5.42387370083706</c:v>
                </c:pt>
                <c:pt idx="15">
                  <c:v>7.760967174942043</c:v>
                </c:pt>
                <c:pt idx="16">
                  <c:v>7.296728593331433</c:v>
                </c:pt>
                <c:pt idx="17">
                  <c:v>4.911895484615692</c:v>
                </c:pt>
                <c:pt idx="18">
                  <c:v>3.819466602255277</c:v>
                </c:pt>
                <c:pt idx="19">
                  <c:v>5.07745710793423</c:v>
                </c:pt>
                <c:pt idx="20">
                  <c:v>4.065774948405045</c:v>
                </c:pt>
                <c:pt idx="21">
                  <c:v>4.808829533269745</c:v>
                </c:pt>
                <c:pt idx="22">
                  <c:v>7.534505239180421</c:v>
                </c:pt>
                <c:pt idx="23">
                  <c:v>9.158194053202862</c:v>
                </c:pt>
                <c:pt idx="24">
                  <c:v>7.668020612064033</c:v>
                </c:pt>
                <c:pt idx="25">
                  <c:v>5.164674568410219</c:v>
                </c:pt>
                <c:pt idx="26">
                  <c:v>5.725451832518525</c:v>
                </c:pt>
                <c:pt idx="27">
                  <c:v>6.890994079252327</c:v>
                </c:pt>
                <c:pt idx="28">
                  <c:v>5.224681077994695</c:v>
                </c:pt>
                <c:pt idx="29">
                  <c:v>6.346925059138615</c:v>
                </c:pt>
                <c:pt idx="30">
                  <c:v>7.620839921348243</c:v>
                </c:pt>
                <c:pt idx="31">
                  <c:v>6.967576100676278</c:v>
                </c:pt>
                <c:pt idx="32">
                  <c:v>6.808086409115376</c:v>
                </c:pt>
                <c:pt idx="33">
                  <c:v>7.725533426102824</c:v>
                </c:pt>
                <c:pt idx="34">
                  <c:v>8.38713779923905</c:v>
                </c:pt>
                <c:pt idx="35">
                  <c:v>4.88542945670171</c:v>
                </c:pt>
                <c:pt idx="36">
                  <c:v>8.86631195865699</c:v>
                </c:pt>
                <c:pt idx="37">
                  <c:v>7.42684792186484</c:v>
                </c:pt>
                <c:pt idx="38">
                  <c:v>7.22038374138005</c:v>
                </c:pt>
                <c:pt idx="39">
                  <c:v>10.27427511078189</c:v>
                </c:pt>
                <c:pt idx="40">
                  <c:v>8.994911266298718</c:v>
                </c:pt>
                <c:pt idx="41">
                  <c:v>8.902141747380666</c:v>
                </c:pt>
                <c:pt idx="42">
                  <c:v>7.3393816021798</c:v>
                </c:pt>
                <c:pt idx="43">
                  <c:v>8.910957802121142</c:v>
                </c:pt>
                <c:pt idx="44">
                  <c:v>8.761924680074964</c:v>
                </c:pt>
                <c:pt idx="45">
                  <c:v>7.741512831992487</c:v>
                </c:pt>
                <c:pt idx="46">
                  <c:v>9.32468090731456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525016"/>
        <c:axId val="1851803624"/>
      </c:scatterChart>
      <c:valAx>
        <c:axId val="1798525016"/>
        <c:scaling>
          <c:orientation val="minMax"/>
          <c:min val="38.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Air temperature</a:t>
                </a:r>
                <a:r>
                  <a:rPr lang="en-US" sz="1400" b="1" i="0" baseline="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 </a:t>
                </a:r>
                <a:r>
                  <a:rPr lang="en-US" sz="1400" b="1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(</a:t>
                </a:r>
                <a:r>
                  <a:rPr lang="en-US" sz="1400" b="1" i="0" baseline="30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o</a:t>
                </a:r>
                <a:r>
                  <a:rPr lang="en-US" sz="1400" b="1" i="0" baseline="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C</a:t>
                </a:r>
                <a:r>
                  <a:rPr lang="en-US" sz="1400" b="1" i="0" baseline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Cambria" panose="02040503050406030204" pitchFamily="18" charset="0"/>
                  </a:rPr>
                  <a:t>)</a:t>
                </a:r>
                <a:endParaRPr lang="en-U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321465288894177"/>
              <c:y val="0.9065817859995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51803624"/>
        <c:crosses val="autoZero"/>
        <c:crossBetween val="midCat"/>
        <c:minorUnit val="1.0"/>
      </c:valAx>
      <c:valAx>
        <c:axId val="185180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kern="1200" baseline="0" dirty="0" smtClean="0">
                    <a:solidFill>
                      <a:srgbClr val="0D0D0D"/>
                    </a:solidFill>
                    <a:effectLst/>
                    <a:latin typeface="Cambria" panose="02040503050406030204" pitchFamily="18" charset="0"/>
                  </a:rPr>
                  <a:t>EWL(</a:t>
                </a:r>
                <a:r>
                  <a:rPr lang="en-US" sz="1600" b="1" i="0" kern="1200" baseline="0" dirty="0">
                    <a:solidFill>
                      <a:srgbClr val="0D0D0D"/>
                    </a:solidFill>
                    <a:effectLst/>
                    <a:latin typeface="Cambria" panose="02040503050406030204" pitchFamily="18" charset="0"/>
                  </a:rPr>
                  <a:t>% Mb/</a:t>
                </a:r>
                <a:r>
                  <a:rPr lang="en-US" sz="1600" b="1" i="0" kern="1200" baseline="0" dirty="0" err="1">
                    <a:solidFill>
                      <a:srgbClr val="0D0D0D"/>
                    </a:solidFill>
                    <a:effectLst/>
                    <a:latin typeface="Cambria" panose="02040503050406030204" pitchFamily="18" charset="0"/>
                  </a:rPr>
                  <a:t>hr</a:t>
                </a:r>
                <a:r>
                  <a:rPr lang="en-US" sz="1600" b="1" i="0" kern="1200" baseline="0" dirty="0">
                    <a:solidFill>
                      <a:srgbClr val="0D0D0D"/>
                    </a:solidFill>
                    <a:effectLst/>
                    <a:latin typeface="Cambria" panose="02040503050406030204" pitchFamily="18" charset="0"/>
                  </a:rPr>
                  <a:t>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58426101909675"/>
              <c:y val="0.1883955116266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798525016"/>
        <c:crosses val="autoZero"/>
        <c:crossBetween val="midCat"/>
        <c:minorUnit val="0.5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</a:defRPr>
            </a:lvl1pPr>
          </a:lstStyle>
          <a:p>
            <a:fld id="{2EF5F3DC-066B-7F4B-BC9E-AE616629B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9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Calibri" charset="0"/>
              </a:defRPr>
            </a:lvl1pPr>
          </a:lstStyle>
          <a:p>
            <a:fld id="{A34606A8-B6E2-9C40-A683-989CD65F31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3FC52-1F37-3D41-88FB-09FE1F0B6075}" type="slidenum">
              <a:rPr lang="en-US"/>
              <a:pPr/>
              <a:t>1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</a:t>
            </a:r>
            <a:r>
              <a:rPr lang="en-US" baseline="0" dirty="0" smtClean="0"/>
              <a:t> graphical rather than linear.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06A8-B6E2-9C40-A683-989CD65F31C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7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</a:t>
            </a:r>
            <a:r>
              <a:rPr lang="en-US" baseline="0" dirty="0" smtClean="0"/>
              <a:t> graphical rather than linear.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06A8-B6E2-9C40-A683-989CD65F31C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7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this</a:t>
            </a:r>
            <a:r>
              <a:rPr lang="en-US" baseline="0" dirty="0" smtClean="0"/>
              <a:t> graphical rather than linear.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606A8-B6E2-9C40-A683-989CD65F31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9E7E3-DF4C-1B48-9F27-2D42A5FE26F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7" tIns="45713" rIns="91427" bIns="45713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9D7469-C27C-5347-A5A0-7CA297D07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EB413E-680B-4D4A-BC21-D433025E0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581571-DD1C-9249-A678-D9EB0DD87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7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4AAC-48AF-EA4A-86E7-10A388FD64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9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43287-3186-6044-AAB2-69B32D7983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7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975C-9121-834D-8CCF-ACB7915C4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0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BD6F-0B49-BA43-A9FA-E51FAC48E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5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644A-2FC8-DF42-84F9-D9881ED08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0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85AF-65DA-5B43-857D-A04CF2A64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8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C2CE-BB3C-684A-8BC4-6BD2FAC6FA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DD74A1-692A-6D47-9DC7-A7BC7A48E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2CD6-EFB0-C342-A24B-2B050871A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6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86A9-1009-3D4D-AEB6-DD29F45139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81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83977-63CD-5F40-A936-82681935F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8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4008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University of Florida, Department of Wildlife Ecology and Conservation, 25 February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097-FCA3-974D-8188-7117B2382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FA2A00-0B9D-1E40-8699-2DF1EA037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053924-EE86-7A42-A78D-B64D4B300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CB6149-C536-7643-BE3A-41D9861DC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B7843-A465-B64D-8F3D-A32CBE00B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2EB753-8BA6-1A45-9726-74B63D09B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7E546E-6D23-2B42-80CE-45658B801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4E2ACF-F1AE-614C-B6B1-DF3A82B59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EBA"/>
            </a:gs>
            <a:gs pos="50000">
              <a:srgbClr val="F9FEBA">
                <a:gamma/>
                <a:tint val="34902"/>
                <a:invGamma/>
              </a:srgbClr>
            </a:gs>
            <a:gs pos="100000">
              <a:srgbClr val="F9FEB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66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3366"/>
                </a:solidFill>
              </a:defRPr>
            </a:lvl1pPr>
          </a:lstStyle>
          <a:p>
            <a:r>
              <a:rPr lang="en-US"/>
              <a:t>University of Florida, Department of Wildlife Ecology and Conservation, 25 February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3366"/>
                </a:solidFill>
              </a:defRPr>
            </a:lvl1pPr>
          </a:lstStyle>
          <a:p>
            <a:fld id="{DCFA7C4E-1898-3E4B-A944-8661CBAF2C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EBA"/>
            </a:gs>
            <a:gs pos="50000">
              <a:srgbClr val="FDFFE7"/>
            </a:gs>
            <a:gs pos="100000">
              <a:srgbClr val="F9FEB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EBA"/>
            </a:gs>
            <a:gs pos="50000">
              <a:srgbClr val="FDFFE7"/>
            </a:gs>
            <a:gs pos="100000">
              <a:srgbClr val="F9FEB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g"/><Relationship Id="rId12" Type="http://schemas.openxmlformats.org/officeDocument/2006/relationships/image" Target="../media/image35.jpeg"/><Relationship Id="rId13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e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4" Type="http://schemas.openxmlformats.org/officeDocument/2006/relationships/image" Target="../media/image52.jpeg"/><Relationship Id="rId15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image" Target="../media/image68.jpeg"/><Relationship Id="rId9" Type="http://schemas.openxmlformats.org/officeDocument/2006/relationships/image" Target="../media/image69.jpe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tiff"/><Relationship Id="rId3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8.tiff"/><Relationship Id="rId3" Type="http://schemas.openxmlformats.org/officeDocument/2006/relationships/image" Target="../media/image7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microsoft.com/office/2007/relationships/hdphoto" Target="../media/hdphoto2.wdp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mailto:talbright@unr.edu" TargetMode="External"/><Relationship Id="rId8" Type="http://schemas.openxmlformats.org/officeDocument/2006/relationships/image" Target="../media/image82.jpeg"/><Relationship Id="rId9" Type="http://schemas.openxmlformats.org/officeDocument/2006/relationships/image" Target="../media/image83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microsoft.com/office/2007/relationships/hdphoto" Target="../media/hdphoto1.wdp"/><Relationship Id="rId6" Type="http://schemas.openxmlformats.org/officeDocument/2006/relationships/image" Target="../media/image17.jpg"/><Relationship Id="rId7" Type="http://schemas.openxmlformats.org/officeDocument/2006/relationships/image" Target="../media/image18.jpeg"/><Relationship Id="rId8" Type="http://schemas.openxmlformats.org/officeDocument/2006/relationships/image" Target="../media/image19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6858000" cy="1143000"/>
          </a:xfrm>
        </p:spPr>
        <p:txBody>
          <a:bodyPr/>
          <a:lstStyle/>
          <a:p>
            <a:r>
              <a:rPr lang="en-US" sz="2800" dirty="0"/>
              <a:t>Desert </a:t>
            </a:r>
            <a:r>
              <a:rPr lang="en-US" sz="2800" dirty="0" smtClean="0"/>
              <a:t>Birds in </a:t>
            </a:r>
            <a:r>
              <a:rPr lang="en-US" sz="2800" dirty="0"/>
              <a:t>a Warming World: Characterizing Thermal Stress with Daily Earth Observation Data in Complex Terrain and Microsites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7924800" cy="3733800"/>
          </a:xfrm>
        </p:spPr>
        <p:txBody>
          <a:bodyPr/>
          <a:lstStyle/>
          <a:p>
            <a:pPr algn="l">
              <a:spcBef>
                <a:spcPct val="30000"/>
              </a:spcBef>
              <a:buFont typeface="Times" charset="0"/>
              <a:buNone/>
            </a:pPr>
            <a:r>
              <a:rPr lang="en-US" sz="2000" dirty="0" smtClean="0"/>
              <a:t>Thomas P. Albright</a:t>
            </a:r>
          </a:p>
          <a:p>
            <a:pPr algn="l">
              <a:spcBef>
                <a:spcPct val="30000"/>
              </a:spcBef>
              <a:buFont typeface="Times" charset="0"/>
              <a:buNone/>
            </a:pPr>
            <a:r>
              <a:rPr lang="en-US" sz="1600" dirty="0" smtClean="0"/>
              <a:t>Laboratory for Conservation Biogeography</a:t>
            </a:r>
          </a:p>
          <a:p>
            <a:pPr algn="l">
              <a:spcBef>
                <a:spcPct val="30000"/>
              </a:spcBef>
              <a:buFont typeface="Times" charset="0"/>
              <a:buNone/>
            </a:pPr>
            <a:r>
              <a:rPr lang="en-US" sz="1600" dirty="0" smtClean="0"/>
              <a:t>Department of Geography</a:t>
            </a:r>
          </a:p>
          <a:p>
            <a:pPr algn="l">
              <a:spcBef>
                <a:spcPct val="30000"/>
              </a:spcBef>
              <a:buFont typeface="Times" charset="0"/>
              <a:buNone/>
            </a:pPr>
            <a:r>
              <a:rPr lang="en-US" sz="1600" dirty="0" smtClean="0"/>
              <a:t>Mackay School of Earth Science &amp; Engineering</a:t>
            </a:r>
          </a:p>
          <a:p>
            <a:pPr algn="l">
              <a:spcBef>
                <a:spcPct val="30000"/>
              </a:spcBef>
              <a:buFont typeface="Times" charset="0"/>
              <a:buNone/>
            </a:pPr>
            <a:r>
              <a:rPr lang="en-US" sz="1600" dirty="0" smtClean="0"/>
              <a:t>&amp; Program in Ecology, Evolution, and Conservation Biology</a:t>
            </a:r>
          </a:p>
          <a:p>
            <a:pPr algn="l">
              <a:spcBef>
                <a:spcPct val="30000"/>
              </a:spcBef>
              <a:buFont typeface="Times" charset="0"/>
              <a:buNone/>
            </a:pPr>
            <a:r>
              <a:rPr lang="en-US" sz="1600" dirty="0" smtClean="0"/>
              <a:t>University of Nevada, Reno</a:t>
            </a:r>
          </a:p>
          <a:p>
            <a:pPr algn="l">
              <a:spcBef>
                <a:spcPct val="30000"/>
              </a:spcBef>
              <a:buFont typeface="Times" charset="0"/>
              <a:buNone/>
            </a:pPr>
            <a:endParaRPr lang="en-US" sz="1800" dirty="0"/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609600" y="1676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solidFill>
                <a:srgbClr val="003366"/>
              </a:solidFill>
            </a:endParaRPr>
          </a:p>
        </p:txBody>
      </p:sp>
      <p:pic>
        <p:nvPicPr>
          <p:cNvPr id="9" name="Picture 8" descr="Nevada_Master_stack_no_slogan_RGB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3745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CBLogoCompact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752600"/>
            <a:ext cx="1600200" cy="533400"/>
          </a:xfrm>
          <a:prstGeom prst="rect">
            <a:avLst/>
          </a:prstGeom>
        </p:spPr>
      </p:pic>
      <p:pic>
        <p:nvPicPr>
          <p:cNvPr id="4" name="Picture 3" descr="eec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2590800"/>
            <a:ext cx="896112" cy="896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86822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0" dirty="0" smtClean="0"/>
              <a:t>NASA Biodiversity &amp; Ecological Forecasting Science Team, College Park, MD 22-</a:t>
            </a:r>
            <a:r>
              <a:rPr lang="en-US" sz="1500" b="0" smtClean="0"/>
              <a:t>23 April 2015</a:t>
            </a:r>
            <a:endParaRPr lang="en-US" sz="1500" b="0" dirty="0"/>
          </a:p>
        </p:txBody>
      </p:sp>
      <p:pic>
        <p:nvPicPr>
          <p:cNvPr id="5" name="Picture 4" descr="nasa_lo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"/>
            <a:ext cx="890030" cy="762000"/>
          </a:xfrm>
          <a:prstGeom prst="rect">
            <a:avLst/>
          </a:prstGeom>
        </p:spPr>
      </p:pic>
      <p:pic>
        <p:nvPicPr>
          <p:cNvPr id="7" name="Picture 6" descr="IR_0226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"/>
          <a:stretch/>
        </p:blipFill>
        <p:spPr>
          <a:xfrm>
            <a:off x="7239000" y="4106041"/>
            <a:ext cx="1916386" cy="2133600"/>
          </a:xfrm>
          <a:prstGeom prst="rect">
            <a:avLst/>
          </a:prstGeom>
        </p:spPr>
      </p:pic>
      <p:pic>
        <p:nvPicPr>
          <p:cNvPr id="8" name="Picture 7" descr="ViewFromWashington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114800"/>
            <a:ext cx="4114800" cy="2133600"/>
          </a:xfrm>
          <a:prstGeom prst="rect">
            <a:avLst/>
          </a:prstGeom>
        </p:spPr>
      </p:pic>
      <p:pic>
        <p:nvPicPr>
          <p:cNvPr id="6" name="Picture 5" descr="MinTempSnakeDec2013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" y="4114801"/>
            <a:ext cx="308864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Project team     &amp;       some collaborators</a:t>
            </a:r>
            <a:endParaRPr lang="en-US" dirty="0"/>
          </a:p>
        </p:txBody>
      </p:sp>
      <p:pic>
        <p:nvPicPr>
          <p:cNvPr id="12" name="Picture 11" descr="Nevada_Master_stack_no_slogan_RGB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695" y="3505200"/>
            <a:ext cx="13745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219200" y="1392422"/>
            <a:ext cx="1500944" cy="1698768"/>
            <a:chOff x="1676400" y="1371600"/>
            <a:chExt cx="1726690" cy="19542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0" y="1371600"/>
              <a:ext cx="1415539" cy="15948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6400" y="2971800"/>
              <a:ext cx="1726690" cy="35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Denis </a:t>
              </a:r>
              <a:r>
                <a:rPr lang="en-US" sz="1400" b="0" dirty="0" err="1" smtClean="0"/>
                <a:t>Mutiibwa</a:t>
              </a:r>
              <a:endParaRPr lang="en-US" sz="1400" b="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7602" y="3178032"/>
            <a:ext cx="1654707" cy="1698768"/>
            <a:chOff x="3810000" y="1371600"/>
            <a:chExt cx="1903579" cy="19542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1000" y="1371600"/>
              <a:ext cx="1142999" cy="1638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10000" y="2971800"/>
              <a:ext cx="1903579" cy="35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Giancarlo </a:t>
              </a:r>
              <a:r>
                <a:rPr lang="en-US" sz="1400" b="0" dirty="0" err="1" smtClean="0"/>
                <a:t>Sadoti</a:t>
              </a:r>
              <a:endParaRPr lang="en-US" sz="1400" b="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57984" y="4969450"/>
            <a:ext cx="1385416" cy="1531736"/>
            <a:chOff x="6238222" y="1481778"/>
            <a:chExt cx="1686577" cy="18647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8222" y="1481778"/>
              <a:ext cx="1686577" cy="1428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24600" y="2971801"/>
              <a:ext cx="1514406" cy="374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Kerry</a:t>
              </a:r>
              <a:r>
                <a:rPr lang="en-US" sz="1200" b="0" dirty="0" smtClean="0"/>
                <a:t> Howard</a:t>
              </a:r>
              <a:endParaRPr lang="en-US" sz="1200" b="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15000" y="2819400"/>
            <a:ext cx="2205502" cy="1578259"/>
            <a:chOff x="198962" y="4343400"/>
            <a:chExt cx="2785986" cy="19936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4343400"/>
              <a:ext cx="1123144" cy="13776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98962" y="5715001"/>
              <a:ext cx="2785986" cy="622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/>
                <a:t>Markus </a:t>
              </a:r>
              <a:r>
                <a:rPr lang="en-US" sz="1400" b="0" dirty="0" err="1" smtClean="0"/>
                <a:t>Neteler</a:t>
              </a:r>
              <a:r>
                <a:rPr lang="en-US" sz="1400" b="0" dirty="0" smtClean="0"/>
                <a:t>, </a:t>
              </a:r>
            </a:p>
            <a:p>
              <a:pPr algn="ctr"/>
              <a:r>
                <a:rPr lang="en-US" sz="1200" b="0" dirty="0" err="1" smtClean="0"/>
                <a:t>Fondazione</a:t>
              </a:r>
              <a:r>
                <a:rPr lang="en-US" sz="1200" b="0" dirty="0" smtClean="0"/>
                <a:t> Edmund Mach</a:t>
              </a:r>
              <a:endParaRPr lang="en-US" sz="1400" b="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15200" y="1447800"/>
            <a:ext cx="1301408" cy="1698905"/>
            <a:chOff x="2735188" y="3733800"/>
            <a:chExt cx="1643936" cy="2146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799" y="3733800"/>
              <a:ext cx="1238250" cy="150240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735188" y="5257800"/>
              <a:ext cx="1643936" cy="622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/>
                <a:t>Blair Wolf</a:t>
              </a:r>
            </a:p>
            <a:p>
              <a:pPr algn="ctr"/>
              <a:r>
                <a:rPr lang="en-US" sz="1200" b="0" dirty="0" smtClean="0"/>
                <a:t>U. New Mexico</a:t>
              </a:r>
              <a:endParaRPr lang="en-US" sz="1400" b="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4600" y="5181600"/>
            <a:ext cx="1722647" cy="1322103"/>
            <a:chOff x="4380146" y="4971775"/>
            <a:chExt cx="2176046" cy="16700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4875" y="4971775"/>
              <a:ext cx="1547085" cy="10480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80146" y="6019801"/>
              <a:ext cx="2176046" cy="622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/>
                <a:t>John Mejia</a:t>
              </a:r>
            </a:p>
            <a:p>
              <a:pPr algn="ctr"/>
              <a:r>
                <a:rPr lang="en-US" sz="1200" b="0" dirty="0" smtClean="0"/>
                <a:t>Desert Research Inst.</a:t>
              </a:r>
              <a:endParaRPr lang="en-US" sz="1400" b="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43602" y="3200400"/>
            <a:ext cx="1776598" cy="1876831"/>
            <a:chOff x="6251069" y="4423444"/>
            <a:chExt cx="2244196" cy="23708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4423444"/>
              <a:ext cx="1146518" cy="174270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51069" y="6172200"/>
              <a:ext cx="2244196" cy="622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/>
                <a:t>Anna </a:t>
              </a:r>
              <a:r>
                <a:rPr lang="en-US" sz="1400" b="0" dirty="0" err="1" smtClean="0"/>
                <a:t>Pidgeon</a:t>
              </a:r>
              <a:endParaRPr lang="en-US" sz="1400" b="0" dirty="0" smtClean="0"/>
            </a:p>
            <a:p>
              <a:pPr algn="ctr"/>
              <a:r>
                <a:rPr lang="en-US" sz="1200" b="0" dirty="0" smtClean="0"/>
                <a:t>U. Wisconsin-Madison</a:t>
              </a:r>
              <a:endParaRPr lang="en-US" sz="1400" b="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6784" y="4893698"/>
            <a:ext cx="1723549" cy="1542085"/>
            <a:chOff x="4724400" y="3124200"/>
            <a:chExt cx="1661034" cy="1486152"/>
          </a:xfrm>
        </p:grpSpPr>
        <p:sp>
          <p:nvSpPr>
            <p:cNvPr id="27" name="TextBox 26"/>
            <p:cNvSpPr txBox="1"/>
            <p:nvPr/>
          </p:nvSpPr>
          <p:spPr>
            <a:xfrm>
              <a:off x="4724400" y="4343400"/>
              <a:ext cx="1661034" cy="266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/>
                <a:t>Jacque Ewing-Taylor</a:t>
              </a:r>
              <a:endParaRPr lang="en-US" sz="1200" b="0" dirty="0"/>
            </a:p>
          </p:txBody>
        </p:sp>
        <p:pic>
          <p:nvPicPr>
            <p:cNvPr id="28" name="Picture 27" descr="JacqueEwingTaylor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9200" y="3124200"/>
              <a:ext cx="1186353" cy="118635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04800" y="3207373"/>
            <a:ext cx="1219200" cy="1669427"/>
            <a:chOff x="304800" y="2286000"/>
            <a:chExt cx="1402571" cy="1920513"/>
          </a:xfrm>
        </p:grpSpPr>
        <p:pic>
          <p:nvPicPr>
            <p:cNvPr id="25" name="Picture 24" descr="EricWaller.jp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2286000"/>
              <a:ext cx="1402571" cy="155572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57200" y="3852446"/>
              <a:ext cx="1225571" cy="35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Eric Waller</a:t>
              </a:r>
              <a:endParaRPr lang="en-US" sz="1400" b="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55124" y="1371600"/>
            <a:ext cx="1364476" cy="1755577"/>
            <a:chOff x="3207524" y="1371600"/>
            <a:chExt cx="1364476" cy="1755577"/>
          </a:xfrm>
        </p:grpSpPr>
        <p:pic>
          <p:nvPicPr>
            <p:cNvPr id="32" name="Picture 31" descr="HecklerPhoto.JPG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600" y="1371600"/>
              <a:ext cx="1077026" cy="14401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07524" y="2819400"/>
              <a:ext cx="1364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Sonia Heckler</a:t>
              </a:r>
              <a:endParaRPr lang="en-US" sz="1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57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Avian dehydration risk</a:t>
            </a:r>
            <a:br>
              <a:rPr lang="en-US" sz="3600" dirty="0" smtClean="0"/>
            </a:br>
            <a:r>
              <a:rPr lang="en-US" b="0" dirty="0" smtClean="0"/>
              <a:t>(with Blair Wolf, U. New Mexico)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03178"/>
            <a:ext cx="8345129" cy="4573822"/>
          </a:xfrm>
          <a:prstGeom prst="rect">
            <a:avLst/>
          </a:prstGeom>
          <a:noFill/>
          <a:ln w="12700" cap="sq">
            <a:noFill/>
            <a:bevel/>
          </a:ln>
        </p:spPr>
        <p:txBody>
          <a:bodyPr wrap="square" lIns="54361" tIns="27181" rIns="54361" bIns="27181" rtlCol="0">
            <a:spAutoFit/>
          </a:bodyPr>
          <a:lstStyle/>
          <a:p>
            <a:pPr marL="292100" indent="-292100">
              <a:spcAft>
                <a:spcPts val="113"/>
              </a:spcAft>
              <a:buFont typeface="Arial"/>
              <a:buChar char="•"/>
            </a:pPr>
            <a:r>
              <a:rPr lang="en-US" sz="2400" b="0" dirty="0" smtClean="0">
                <a:solidFill>
                  <a:srgbClr val="003366"/>
                </a:solidFill>
              </a:rPr>
              <a:t>What are rates of evaporative water loss (EWL) for different species across range of temperatures?</a:t>
            </a:r>
          </a:p>
          <a:p>
            <a:pPr marL="292100" indent="-292100">
              <a:spcAft>
                <a:spcPts val="113"/>
              </a:spcAft>
              <a:buFont typeface="Arial"/>
              <a:buChar char="•"/>
            </a:pPr>
            <a:endParaRPr lang="en-US" sz="2400" b="0" dirty="0" smtClean="0">
              <a:solidFill>
                <a:srgbClr val="003366"/>
              </a:solidFill>
            </a:endParaRPr>
          </a:p>
          <a:p>
            <a:pPr marL="292100" indent="-292100">
              <a:spcAft>
                <a:spcPts val="113"/>
              </a:spcAft>
              <a:buFont typeface="Arial"/>
              <a:buChar char="•"/>
            </a:pPr>
            <a:r>
              <a:rPr lang="en-US" sz="2400" b="0" dirty="0" smtClean="0">
                <a:solidFill>
                  <a:srgbClr val="003366"/>
                </a:solidFill>
              </a:rPr>
              <a:t>How frequently, over what area, and at what intensity does dangerous dehydration occur?</a:t>
            </a:r>
          </a:p>
          <a:p>
            <a:pPr marL="292100" indent="-292100">
              <a:spcAft>
                <a:spcPts val="113"/>
              </a:spcAft>
              <a:buFont typeface="Arial"/>
              <a:buChar char="•"/>
            </a:pPr>
            <a:endParaRPr lang="en-US" sz="2400" b="0" dirty="0" smtClean="0">
              <a:solidFill>
                <a:srgbClr val="003366"/>
              </a:solidFill>
            </a:endParaRPr>
          </a:p>
          <a:p>
            <a:pPr marL="296863" indent="-296863">
              <a:spcAft>
                <a:spcPts val="113"/>
              </a:spcAft>
              <a:buFont typeface="Arial"/>
              <a:buChar char="•"/>
            </a:pPr>
            <a:r>
              <a:rPr lang="en-US" sz="2400" b="0" dirty="0" smtClean="0">
                <a:solidFill>
                  <a:srgbClr val="003366"/>
                </a:solidFill>
              </a:rPr>
              <a:t>How </a:t>
            </a:r>
            <a:r>
              <a:rPr lang="en-US" sz="2400" b="0" dirty="0">
                <a:solidFill>
                  <a:srgbClr val="003366"/>
                </a:solidFill>
              </a:rPr>
              <a:t>does variation in body size influence </a:t>
            </a:r>
            <a:r>
              <a:rPr lang="en-US" sz="2400" b="0" dirty="0" smtClean="0">
                <a:solidFill>
                  <a:srgbClr val="003366"/>
                </a:solidFill>
              </a:rPr>
              <a:t>the </a:t>
            </a:r>
            <a:r>
              <a:rPr lang="en-US" sz="2400" b="0" dirty="0">
                <a:solidFill>
                  <a:srgbClr val="003366"/>
                </a:solidFill>
              </a:rPr>
              <a:t>dynamics </a:t>
            </a:r>
            <a:r>
              <a:rPr lang="en-US" sz="2400" b="0" dirty="0" smtClean="0">
                <a:solidFill>
                  <a:srgbClr val="003366"/>
                </a:solidFill>
              </a:rPr>
              <a:t>and spatial expression of </a:t>
            </a:r>
            <a:r>
              <a:rPr lang="en-US" sz="2400" b="0" dirty="0">
                <a:solidFill>
                  <a:srgbClr val="003366"/>
                </a:solidFill>
              </a:rPr>
              <a:t>dangerous dehydration</a:t>
            </a:r>
            <a:r>
              <a:rPr lang="en-US" sz="2400" b="0" dirty="0" smtClean="0">
                <a:solidFill>
                  <a:srgbClr val="003366"/>
                </a:solidFill>
              </a:rPr>
              <a:t>?</a:t>
            </a:r>
          </a:p>
          <a:p>
            <a:pPr>
              <a:spcAft>
                <a:spcPts val="113"/>
              </a:spcAft>
            </a:pPr>
            <a:endParaRPr lang="en-US" sz="2400" b="0" dirty="0">
              <a:solidFill>
                <a:srgbClr val="003366"/>
              </a:solidFill>
            </a:endParaRPr>
          </a:p>
          <a:p>
            <a:pPr marL="296863" indent="-296863">
              <a:spcAft>
                <a:spcPts val="113"/>
              </a:spcAft>
              <a:buFont typeface="Arial"/>
              <a:buChar char="•"/>
            </a:pPr>
            <a:r>
              <a:rPr lang="en-US" sz="2400" b="0" dirty="0">
                <a:solidFill>
                  <a:srgbClr val="003366"/>
                </a:solidFill>
              </a:rPr>
              <a:t>How will a warmer climate affect </a:t>
            </a:r>
            <a:r>
              <a:rPr lang="en-US" sz="2400" b="0" dirty="0" smtClean="0">
                <a:solidFill>
                  <a:srgbClr val="003366"/>
                </a:solidFill>
              </a:rPr>
              <a:t>frequency </a:t>
            </a:r>
            <a:r>
              <a:rPr lang="en-US" sz="2400" b="0" dirty="0">
                <a:solidFill>
                  <a:srgbClr val="003366"/>
                </a:solidFill>
              </a:rPr>
              <a:t>and intensity of </a:t>
            </a:r>
            <a:r>
              <a:rPr lang="en-US" sz="2400" b="0" dirty="0" smtClean="0">
                <a:solidFill>
                  <a:srgbClr val="003366"/>
                </a:solidFill>
              </a:rPr>
              <a:t>dangerous dehydration?</a:t>
            </a:r>
            <a:endParaRPr lang="en-US" sz="2400" b="0" dirty="0">
              <a:solidFill>
                <a:srgbClr val="003366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9900" y="19812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FA1C2D"/>
                </a:solidFill>
              </a:rPr>
              <a:t>Q1</a:t>
            </a:r>
            <a:endParaRPr lang="en-US" sz="1800" dirty="0">
              <a:solidFill>
                <a:srgbClr val="FA1C2D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048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Q2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419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Q3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5715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0090"/>
                </a:solidFill>
              </a:rPr>
              <a:t>Q4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1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marL="292100" indent="-292100">
              <a:spcAft>
                <a:spcPts val="113"/>
              </a:spcAft>
            </a:pPr>
            <a:r>
              <a:rPr lang="en-US" dirty="0" smtClean="0"/>
              <a:t>How do EWL rates vary across species and temperature?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973510"/>
              </p:ext>
            </p:extLst>
          </p:nvPr>
        </p:nvGraphicFramePr>
        <p:xfrm>
          <a:off x="228600" y="3455351"/>
          <a:ext cx="4504691" cy="302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p Arrow 4"/>
          <p:cNvSpPr/>
          <p:nvPr/>
        </p:nvSpPr>
        <p:spPr>
          <a:xfrm>
            <a:off x="4207466" y="4232618"/>
            <a:ext cx="389466" cy="149013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/>
              <a:t>Body mass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304816"/>
              </p:ext>
            </p:extLst>
          </p:nvPr>
        </p:nvGraphicFramePr>
        <p:xfrm>
          <a:off x="4866265" y="3455351"/>
          <a:ext cx="3820535" cy="302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Up Arrow 6"/>
          <p:cNvSpPr/>
          <p:nvPr/>
        </p:nvSpPr>
        <p:spPr>
          <a:xfrm rot="10800000">
            <a:off x="8127792" y="3800818"/>
            <a:ext cx="389466" cy="149013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Body mass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5455" y="2514600"/>
            <a:ext cx="543635" cy="533399"/>
            <a:chOff x="6434884" y="1454151"/>
            <a:chExt cx="914400" cy="923497"/>
          </a:xfrm>
        </p:grpSpPr>
        <p:pic>
          <p:nvPicPr>
            <p:cNvPr id="24" name="Picture 6" descr="http://www.nps.gov/prsf/naturescience/images/american-goldfinch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34884" y="145415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434884" y="2031284"/>
              <a:ext cx="897185" cy="346364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nps.gov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62455" y="2383912"/>
            <a:ext cx="762000" cy="740287"/>
            <a:chOff x="4219168" y="3013112"/>
            <a:chExt cx="914400" cy="914400"/>
          </a:xfrm>
        </p:grpSpPr>
        <p:pic>
          <p:nvPicPr>
            <p:cNvPr id="20" name="Picture 4" descr="http://www.nps.gov/common/uploads/photogallery/imr/park/orpi/01090388-155D-451F-676AF46E779BA032/01090388-155D-451F-676AF46E779BA032-large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19168" y="3013112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415336" y="3013112"/>
              <a:ext cx="710060" cy="265061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 algn="r"/>
              <a:r>
                <a:rPr lang="en-US" sz="700" dirty="0" smtClean="0"/>
                <a:t>nps.gov</a:t>
              </a:r>
              <a:endParaRPr lang="en-US" sz="7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00854" y="1781005"/>
            <a:ext cx="1679619" cy="1800395"/>
            <a:chOff x="609601" y="5756312"/>
            <a:chExt cx="914400" cy="1008899"/>
          </a:xfrm>
        </p:grpSpPr>
        <p:pic>
          <p:nvPicPr>
            <p:cNvPr id="16" name="Picture 14" descr="http://www.nps.gov/common/uploads/photogallery/imr/park/whsa/FA6AA929-155D-451F-6741C718000899C0/FA6AA929-155D-451F-6741C718000899C0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9601" y="5756312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81596" y="6525280"/>
              <a:ext cx="542405" cy="239931"/>
            </a:xfrm>
            <a:prstGeom prst="rect">
              <a:avLst/>
            </a:prstGeom>
          </p:spPr>
          <p:txBody>
            <a:bodyPr wrap="square" lIns="45720" rIns="45720">
              <a:spAutoFit/>
            </a:bodyPr>
            <a:lstStyle/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nps.gov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28855" y="2438399"/>
            <a:ext cx="116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LEGO</a:t>
            </a:r>
            <a:endParaRPr lang="en-US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4100655" y="2438399"/>
            <a:ext cx="12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CAWR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3455" y="2438399"/>
            <a:ext cx="1080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CBTH</a:t>
            </a:r>
            <a:endParaRPr lang="en-US" b="0" dirty="0"/>
          </a:p>
        </p:txBody>
      </p:sp>
      <p:sp>
        <p:nvSpPr>
          <p:cNvPr id="33" name="Oval 32"/>
          <p:cNvSpPr/>
          <p:nvPr/>
        </p:nvSpPr>
        <p:spPr>
          <a:xfrm>
            <a:off x="304800" y="38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FA1C2D"/>
                </a:solidFill>
              </a:rPr>
              <a:t>Q1</a:t>
            </a:r>
            <a:endParaRPr lang="en-US" sz="1800" dirty="0">
              <a:solidFill>
                <a:srgbClr val="FA1C2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" y="6530890"/>
            <a:ext cx="226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Albright et al. in prep</a:t>
            </a:r>
            <a:endParaRPr lang="en-US" sz="1600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1219200"/>
            <a:ext cx="6032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 b="0" dirty="0" smtClean="0"/>
              <a:t>Midsummer field captures in near Tucson, AZ</a:t>
            </a:r>
          </a:p>
          <a:p>
            <a:pPr marL="342900" indent="-342900">
              <a:buFontTx/>
              <a:buChar char="•"/>
            </a:pPr>
            <a:r>
              <a:rPr lang="en-US" sz="2000" b="0" dirty="0" smtClean="0"/>
              <a:t>Flow-through </a:t>
            </a:r>
            <a:r>
              <a:rPr lang="en-US" sz="2000" b="0" dirty="0" err="1" smtClean="0"/>
              <a:t>respirometry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13184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spcAft>
                <a:spcPts val="113"/>
              </a:spcAft>
            </a:pPr>
            <a:r>
              <a:rPr lang="en-US" dirty="0"/>
              <a:t>How frequently, over what area, </a:t>
            </a:r>
            <a:r>
              <a:rPr lang="en-US" dirty="0" smtClean="0"/>
              <a:t>and at </a:t>
            </a:r>
            <a:r>
              <a:rPr lang="en-US" dirty="0"/>
              <a:t>what intensity does dangerous dehydration occur?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8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Q2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193" y="2236945"/>
            <a:ext cx="8378607" cy="355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2209800"/>
            <a:ext cx="8435700" cy="3308235"/>
            <a:chOff x="-90430" y="490459"/>
            <a:chExt cx="12013488" cy="4166606"/>
          </a:xfrm>
        </p:grpSpPr>
        <p:grpSp>
          <p:nvGrpSpPr>
            <p:cNvPr id="51" name="Group 50"/>
            <p:cNvGrpSpPr/>
            <p:nvPr/>
          </p:nvGrpSpPr>
          <p:grpSpPr>
            <a:xfrm>
              <a:off x="-90430" y="490459"/>
              <a:ext cx="11256425" cy="3745252"/>
              <a:chOff x="292397" y="545028"/>
              <a:chExt cx="10767656" cy="320140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025235" y="545028"/>
                <a:ext cx="10034818" cy="393704"/>
                <a:chOff x="831272" y="526556"/>
                <a:chExt cx="10034818" cy="39370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31272" y="541931"/>
                  <a:ext cx="2508705" cy="364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mbria" panose="02040503050406030204" pitchFamily="18" charset="0"/>
                    </a:rPr>
                    <a:t>≤ 5hrs</a:t>
                  </a:r>
                  <a:endParaRPr 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339976" y="526556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4hrs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848681" y="555780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3hrs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357385" y="546511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2hrs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292398" y="1085814"/>
                <a:ext cx="838560" cy="135653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Current</a:t>
                </a:r>
              </a:p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(1980-2012)</a:t>
                </a:r>
                <a:endParaRPr lang="en-US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2397" y="2711963"/>
                <a:ext cx="609224" cy="103447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Future</a:t>
                </a:r>
              </a:p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(2100)</a:t>
                </a:r>
                <a:endParaRPr lang="en-US" sz="1400" b="1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82280" y="781879"/>
              <a:ext cx="11240778" cy="3875186"/>
              <a:chOff x="682280" y="781879"/>
              <a:chExt cx="11240778" cy="3875186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52844" y="911234"/>
                <a:ext cx="2623903" cy="1815567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2208" y="2734962"/>
                <a:ext cx="2612760" cy="1807912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2280" y="2738064"/>
                <a:ext cx="2618601" cy="1804812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6322" y="911235"/>
                <a:ext cx="2614559" cy="1808840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4078" y="914400"/>
                <a:ext cx="2609563" cy="1805675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8011" y="911234"/>
                <a:ext cx="2603274" cy="1804357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7491" y="2738062"/>
                <a:ext cx="2615514" cy="1804813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7633" y="2737642"/>
                <a:ext cx="2613151" cy="1805234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11153965" y="781879"/>
                <a:ext cx="769093" cy="3875186"/>
                <a:chOff x="8452965" y="971793"/>
                <a:chExt cx="769093" cy="3899832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452965" y="971793"/>
                  <a:ext cx="669701" cy="3899832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996771" y="1576386"/>
                  <a:ext cx="225287" cy="26239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1" name="TextBox 70"/>
          <p:cNvSpPr txBox="1"/>
          <p:nvPr/>
        </p:nvSpPr>
        <p:spPr>
          <a:xfrm>
            <a:off x="5117522" y="2594136"/>
            <a:ext cx="2994129" cy="33855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mbria"/>
                <a:cs typeface="Cambria"/>
              </a:rPr>
              <a:t>Curve-billed thrasher (71.0 g)</a:t>
            </a:r>
            <a:endParaRPr lang="en-US" sz="1600" b="1" dirty="0">
              <a:latin typeface="Cambria"/>
              <a:cs typeface="Cambri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4801" y="3991044"/>
            <a:ext cx="7772400" cy="180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76200" y="6530890"/>
            <a:ext cx="226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Albright et al. in prep</a:t>
            </a:r>
            <a:endParaRPr lang="en-US" sz="1600" b="0" dirty="0"/>
          </a:p>
        </p:txBody>
      </p:sp>
      <p:sp>
        <p:nvSpPr>
          <p:cNvPr id="145" name="TextBox 144"/>
          <p:cNvSpPr txBox="1"/>
          <p:nvPr/>
        </p:nvSpPr>
        <p:spPr>
          <a:xfrm>
            <a:off x="304800" y="1676400"/>
            <a:ext cx="243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Weather: NLDAS-2</a:t>
            </a:r>
          </a:p>
        </p:txBody>
      </p:sp>
    </p:spTree>
    <p:extLst>
      <p:ext uri="{BB962C8B-B14F-4D97-AF65-F5344CB8AC3E}">
        <p14:creationId xmlns:p14="http://schemas.microsoft.com/office/powerpoint/2010/main" val="10460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l">
              <a:spcAft>
                <a:spcPts val="113"/>
              </a:spcAft>
            </a:pPr>
            <a:r>
              <a:rPr lang="en-US" dirty="0"/>
              <a:t>How does </a:t>
            </a:r>
            <a:r>
              <a:rPr lang="en-US" dirty="0" smtClean="0"/>
              <a:t>body </a:t>
            </a:r>
            <a:r>
              <a:rPr lang="en-US" dirty="0"/>
              <a:t>size </a:t>
            </a:r>
            <a:r>
              <a:rPr lang="en-US" dirty="0" smtClean="0"/>
              <a:t>affect dynamics </a:t>
            </a:r>
            <a:r>
              <a:rPr lang="en-US" dirty="0"/>
              <a:t>and spatial expression of dangerous dehydration?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8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8000"/>
                </a:solidFill>
              </a:rPr>
              <a:t>Q2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193" y="2236945"/>
            <a:ext cx="8378607" cy="355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2209800"/>
            <a:ext cx="8435700" cy="3308235"/>
            <a:chOff x="-90430" y="490459"/>
            <a:chExt cx="12013488" cy="4166606"/>
          </a:xfrm>
        </p:grpSpPr>
        <p:grpSp>
          <p:nvGrpSpPr>
            <p:cNvPr id="51" name="Group 50"/>
            <p:cNvGrpSpPr/>
            <p:nvPr/>
          </p:nvGrpSpPr>
          <p:grpSpPr>
            <a:xfrm>
              <a:off x="-90430" y="490459"/>
              <a:ext cx="11256425" cy="3745252"/>
              <a:chOff x="292397" y="545028"/>
              <a:chExt cx="10767656" cy="320140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025235" y="545028"/>
                <a:ext cx="10034818" cy="393704"/>
                <a:chOff x="831272" y="526556"/>
                <a:chExt cx="10034818" cy="39370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31272" y="541931"/>
                  <a:ext cx="2508705" cy="364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mbria" panose="02040503050406030204" pitchFamily="18" charset="0"/>
                    </a:rPr>
                    <a:t>≤ 5hrs</a:t>
                  </a:r>
                  <a:endParaRPr 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339976" y="526556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4hrs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848681" y="555780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3hrs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357385" y="546511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2hrs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292398" y="1085814"/>
                <a:ext cx="838560" cy="135653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Current</a:t>
                </a:r>
              </a:p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(1980-2012)</a:t>
                </a:r>
                <a:endParaRPr lang="en-US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2397" y="2711963"/>
                <a:ext cx="609224" cy="103447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Future</a:t>
                </a:r>
              </a:p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(2100)</a:t>
                </a:r>
                <a:endParaRPr lang="en-US" sz="1400" b="1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82280" y="781879"/>
              <a:ext cx="11240778" cy="3875186"/>
              <a:chOff x="682280" y="781879"/>
              <a:chExt cx="11240778" cy="3875186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52844" y="911234"/>
                <a:ext cx="2623903" cy="1815567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2208" y="2734962"/>
                <a:ext cx="2612760" cy="1807912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2280" y="2738064"/>
                <a:ext cx="2618601" cy="1804812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6322" y="911235"/>
                <a:ext cx="2614559" cy="1808840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4078" y="914400"/>
                <a:ext cx="2609563" cy="1805675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8011" y="911234"/>
                <a:ext cx="2603274" cy="1804357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7491" y="2738062"/>
                <a:ext cx="2615514" cy="1804813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7633" y="2737642"/>
                <a:ext cx="2613151" cy="1805234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11153965" y="781879"/>
                <a:ext cx="769093" cy="3875186"/>
                <a:chOff x="8452965" y="971793"/>
                <a:chExt cx="769093" cy="3899832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452965" y="971793"/>
                  <a:ext cx="669701" cy="3899832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996771" y="1576386"/>
                  <a:ext cx="225287" cy="26239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1" name="TextBox 70"/>
          <p:cNvSpPr txBox="1"/>
          <p:nvPr/>
        </p:nvSpPr>
        <p:spPr>
          <a:xfrm>
            <a:off x="5117522" y="2594136"/>
            <a:ext cx="2994129" cy="33855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mbria"/>
                <a:cs typeface="Cambria"/>
              </a:rPr>
              <a:t>Curve-billed thrasher (71.0 g)</a:t>
            </a:r>
            <a:endParaRPr lang="en-US" sz="1600" b="1" dirty="0">
              <a:latin typeface="Cambria"/>
              <a:cs typeface="Cambri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4801" y="3991044"/>
            <a:ext cx="7772400" cy="180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139" y="3991044"/>
            <a:ext cx="1822379" cy="1585109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429" y="3991044"/>
            <a:ext cx="1821565" cy="1588311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587" y="3991866"/>
            <a:ext cx="1800083" cy="1574739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05" y="3991866"/>
            <a:ext cx="1822269" cy="1596911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143" name="TextBox 142"/>
          <p:cNvSpPr txBox="1"/>
          <p:nvPr/>
        </p:nvSpPr>
        <p:spPr>
          <a:xfrm>
            <a:off x="222647" y="4073958"/>
            <a:ext cx="615553" cy="12600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Current</a:t>
            </a:r>
          </a:p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(1980-2012)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04800" y="38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Q3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695118" y="4004846"/>
            <a:ext cx="2382082" cy="33855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mbria"/>
                <a:cs typeface="Cambria"/>
              </a:rPr>
              <a:t>Lesser goldfinch (9.7 g)</a:t>
            </a:r>
            <a:endParaRPr lang="en-US" sz="1600" b="1" dirty="0">
              <a:latin typeface="Cambria"/>
              <a:cs typeface="Cambri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200" y="6530890"/>
            <a:ext cx="226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Albright et al. in prep</a:t>
            </a:r>
            <a:endParaRPr lang="en-US" sz="16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304800" y="1676400"/>
            <a:ext cx="243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Weather: NLDAS-2</a:t>
            </a:r>
          </a:p>
        </p:txBody>
      </p:sp>
    </p:spTree>
    <p:extLst>
      <p:ext uri="{BB962C8B-B14F-4D97-AF65-F5344CB8AC3E}">
        <p14:creationId xmlns:p14="http://schemas.microsoft.com/office/powerpoint/2010/main" val="96755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algn="l">
              <a:spcAft>
                <a:spcPts val="113"/>
              </a:spcAft>
            </a:pPr>
            <a:r>
              <a:rPr lang="en-US" dirty="0"/>
              <a:t>How will a warmer climate affect frequency and intensity of dangerous dehydration?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350" y="2236945"/>
            <a:ext cx="8877450" cy="3765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7356" y="2209800"/>
            <a:ext cx="8937943" cy="3505200"/>
            <a:chOff x="-90430" y="490459"/>
            <a:chExt cx="12013488" cy="4166606"/>
          </a:xfrm>
        </p:grpSpPr>
        <p:grpSp>
          <p:nvGrpSpPr>
            <p:cNvPr id="51" name="Group 50"/>
            <p:cNvGrpSpPr/>
            <p:nvPr/>
          </p:nvGrpSpPr>
          <p:grpSpPr>
            <a:xfrm>
              <a:off x="-90430" y="490459"/>
              <a:ext cx="11256425" cy="3745252"/>
              <a:chOff x="292397" y="545028"/>
              <a:chExt cx="10767656" cy="3201408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1025235" y="545028"/>
                <a:ext cx="10034818" cy="393704"/>
                <a:chOff x="831272" y="526556"/>
                <a:chExt cx="10034818" cy="39370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31272" y="541931"/>
                  <a:ext cx="2508705" cy="364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mbria" panose="02040503050406030204" pitchFamily="18" charset="0"/>
                    </a:rPr>
                    <a:t>≤ 5hrs</a:t>
                  </a:r>
                  <a:endParaRPr 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339976" y="526556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4hrs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848681" y="555780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3hrs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357385" y="546511"/>
                  <a:ext cx="2508705" cy="364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000000"/>
                      </a:solidFill>
                      <a:latin typeface="Cambria" panose="02040503050406030204" pitchFamily="18" charset="0"/>
                    </a:rPr>
                    <a:t>≤ 2hrs</a:t>
                  </a:r>
                  <a:endParaRPr lang="en-US" sz="1600" b="1" dirty="0">
                    <a:solidFill>
                      <a:srgbClr val="000000"/>
                    </a:solidFill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292398" y="1085814"/>
                <a:ext cx="838560" cy="1356535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Current</a:t>
                </a:r>
              </a:p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(1980-2012)</a:t>
                </a:r>
                <a:endParaRPr lang="en-US" sz="14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2397" y="2711963"/>
                <a:ext cx="609224" cy="103447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Future</a:t>
                </a:r>
              </a:p>
              <a:p>
                <a:pPr algn="ctr"/>
                <a:r>
                  <a:rPr lang="en-US" sz="1400" b="1" dirty="0" smtClean="0">
                    <a:latin typeface="Cambria" panose="02040503050406030204" pitchFamily="18" charset="0"/>
                  </a:rPr>
                  <a:t>(2100)</a:t>
                </a:r>
                <a:endParaRPr lang="en-US" sz="1400" b="1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82280" y="781879"/>
              <a:ext cx="11240778" cy="3875186"/>
              <a:chOff x="682280" y="781879"/>
              <a:chExt cx="11240778" cy="3875186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52844" y="911234"/>
                <a:ext cx="2623903" cy="1815567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2208" y="2734962"/>
                <a:ext cx="2612760" cy="1807912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2280" y="2738064"/>
                <a:ext cx="2618601" cy="1804812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6322" y="911235"/>
                <a:ext cx="2614559" cy="1808840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4078" y="914400"/>
                <a:ext cx="2609563" cy="1805675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8011" y="911234"/>
                <a:ext cx="2603274" cy="1804357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07491" y="2738062"/>
                <a:ext cx="2615514" cy="1804813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7633" y="2737642"/>
                <a:ext cx="2613151" cy="1805234"/>
              </a:xfrm>
              <a:prstGeom prst="rect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</a:ln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11153965" y="781879"/>
                <a:ext cx="769093" cy="3875186"/>
                <a:chOff x="8452965" y="971793"/>
                <a:chExt cx="769093" cy="3899832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452965" y="971793"/>
                  <a:ext cx="669701" cy="3899832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996771" y="1576386"/>
                  <a:ext cx="225287" cy="26239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1" name="TextBox 70"/>
          <p:cNvSpPr txBox="1"/>
          <p:nvPr/>
        </p:nvSpPr>
        <p:spPr>
          <a:xfrm>
            <a:off x="5464071" y="2594136"/>
            <a:ext cx="2994129" cy="33855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mbria"/>
                <a:cs typeface="Cambria"/>
              </a:rPr>
              <a:t>Curve-billed thrasher (71.0 g)</a:t>
            </a:r>
            <a:endParaRPr lang="en-US" sz="1600" b="1" dirty="0">
              <a:latin typeface="Cambria"/>
              <a:cs typeface="Cambria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6200" y="6530890"/>
            <a:ext cx="226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Albright et al. in prep</a:t>
            </a:r>
            <a:endParaRPr lang="en-US" sz="1600" b="0" dirty="0"/>
          </a:p>
        </p:txBody>
      </p:sp>
      <p:sp>
        <p:nvSpPr>
          <p:cNvPr id="29" name="Oval 28"/>
          <p:cNvSpPr/>
          <p:nvPr/>
        </p:nvSpPr>
        <p:spPr>
          <a:xfrm>
            <a:off x="323700" y="38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0090"/>
                </a:solidFill>
              </a:rPr>
              <a:t>Q4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" y="1676400"/>
            <a:ext cx="426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Weather: NLDAS-2, 4° C warming </a:t>
            </a:r>
          </a:p>
        </p:txBody>
      </p:sp>
    </p:spTree>
    <p:extLst>
      <p:ext uri="{BB962C8B-B14F-4D97-AF65-F5344CB8AC3E}">
        <p14:creationId xmlns:p14="http://schemas.microsoft.com/office/powerpoint/2010/main" val="176718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143000"/>
          </a:xfrm>
        </p:spPr>
        <p:txBody>
          <a:bodyPr/>
          <a:lstStyle/>
          <a:p>
            <a:pPr algn="l">
              <a:spcAft>
                <a:spcPts val="113"/>
              </a:spcAft>
            </a:pPr>
            <a:r>
              <a:rPr lang="en-US" dirty="0"/>
              <a:t>How will a warmer climate affect frequency and intensity of dangerous dehydration?</a:t>
            </a:r>
            <a:br>
              <a:rPr lang="en-US" dirty="0"/>
            </a:b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76200" y="6530890"/>
            <a:ext cx="226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Albright et al. in prep</a:t>
            </a:r>
            <a:endParaRPr lang="en-US" sz="1600" b="0" dirty="0"/>
          </a:p>
        </p:txBody>
      </p:sp>
      <p:sp>
        <p:nvSpPr>
          <p:cNvPr id="29" name="Oval 28"/>
          <p:cNvSpPr/>
          <p:nvPr/>
        </p:nvSpPr>
        <p:spPr>
          <a:xfrm>
            <a:off x="304800" y="381000"/>
            <a:ext cx="514500" cy="514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smtClean="0">
                <a:solidFill>
                  <a:srgbClr val="000090"/>
                </a:solidFill>
              </a:rPr>
              <a:t>Q4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2130264"/>
            <a:ext cx="8975508" cy="3965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607" y="2182829"/>
            <a:ext cx="9120393" cy="3989371"/>
            <a:chOff x="2281" y="450702"/>
            <a:chExt cx="12029359" cy="4185767"/>
          </a:xfrm>
        </p:grpSpPr>
        <p:grpSp>
          <p:nvGrpSpPr>
            <p:cNvPr id="34" name="Group 33"/>
            <p:cNvGrpSpPr/>
            <p:nvPr/>
          </p:nvGrpSpPr>
          <p:grpSpPr>
            <a:xfrm>
              <a:off x="2281" y="450702"/>
              <a:ext cx="11272095" cy="4060578"/>
              <a:chOff x="2281" y="450702"/>
              <a:chExt cx="11272095" cy="406057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281" y="450702"/>
                <a:ext cx="11256479" cy="3745252"/>
                <a:chOff x="292348" y="545028"/>
                <a:chExt cx="10767705" cy="32014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1025235" y="545028"/>
                  <a:ext cx="10034818" cy="357260"/>
                  <a:chOff x="831272" y="526556"/>
                  <a:chExt cx="10034818" cy="357260"/>
                </a:xfrm>
              </p:grpSpPr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831272" y="541931"/>
                    <a:ext cx="2508705" cy="3280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</a:rPr>
                      <a:t>≤ 5hrs</a:t>
                    </a:r>
                    <a:endParaRPr lang="en-US" sz="1600" b="1" dirty="0">
                      <a:solidFill>
                        <a:srgbClr val="0000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3339977" y="526556"/>
                    <a:ext cx="2508705" cy="3280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</a:rPr>
                      <a:t>≤ 4hrs</a:t>
                    </a:r>
                    <a:endParaRPr lang="en-US" sz="1600" b="1" dirty="0">
                      <a:solidFill>
                        <a:srgbClr val="0000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848681" y="555780"/>
                    <a:ext cx="2508705" cy="3280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</a:rPr>
                      <a:t>≤ 3hrs</a:t>
                    </a:r>
                    <a:endParaRPr lang="en-US" sz="1600" b="1" dirty="0">
                      <a:solidFill>
                        <a:srgbClr val="000000"/>
                      </a:solidFill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8357385" y="546512"/>
                    <a:ext cx="2508705" cy="3280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solidFill>
                          <a:srgbClr val="000000"/>
                        </a:solidFill>
                        <a:latin typeface="Cambria" panose="02040503050406030204" pitchFamily="18" charset="0"/>
                      </a:rPr>
                      <a:t>≤ 2hrs</a:t>
                    </a:r>
                    <a:endParaRPr lang="en-US" sz="1600" b="1" dirty="0">
                      <a:solidFill>
                        <a:srgbClr val="000000"/>
                      </a:solidFill>
                      <a:latin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292349" y="1160302"/>
                  <a:ext cx="839030" cy="112487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Cambria" panose="02040503050406030204" pitchFamily="18" charset="0"/>
                    </a:rPr>
                    <a:t>Current</a:t>
                  </a:r>
                </a:p>
                <a:p>
                  <a:pPr algn="ctr"/>
                  <a:r>
                    <a:rPr lang="en-US" sz="1400" b="1" dirty="0" smtClean="0">
                      <a:latin typeface="Cambria" panose="02040503050406030204" pitchFamily="18" charset="0"/>
                    </a:rPr>
                    <a:t>(1980-2012)</a:t>
                  </a:r>
                  <a:endParaRPr lang="en-US" sz="14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92348" y="2711963"/>
                  <a:ext cx="844168" cy="103447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Cambria" panose="02040503050406030204" pitchFamily="18" charset="0"/>
                    </a:rPr>
                    <a:t>Future</a:t>
                  </a:r>
                </a:p>
                <a:p>
                  <a:pPr algn="ctr"/>
                  <a:r>
                    <a:rPr lang="en-US" sz="1400" b="1" dirty="0" smtClean="0">
                      <a:latin typeface="Cambria" panose="02040503050406030204" pitchFamily="18" charset="0"/>
                    </a:rPr>
                    <a:t>(2100)</a:t>
                  </a:r>
                  <a:endParaRPr lang="en-US" sz="1400" b="1" dirty="0">
                    <a:latin typeface="Cambria" panose="02040503050406030204" pitchFamily="18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774263" y="864755"/>
                <a:ext cx="10500113" cy="3646525"/>
                <a:chOff x="681498" y="904512"/>
                <a:chExt cx="10500113" cy="3646525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314874" y="2716258"/>
                  <a:ext cx="2608132" cy="1826616"/>
                </a:xfrm>
                <a:prstGeom prst="rect">
                  <a:avLst/>
                </a:prstGeom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547980" y="904512"/>
                  <a:ext cx="2633631" cy="1822288"/>
                </a:xfrm>
                <a:prstGeom prst="rect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920834" y="904512"/>
                  <a:ext cx="2627146" cy="1822288"/>
                </a:xfrm>
                <a:prstGeom prst="rect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314874" y="905444"/>
                  <a:ext cx="2601096" cy="1810147"/>
                </a:xfrm>
                <a:prstGeom prst="rect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81498" y="905444"/>
                  <a:ext cx="2625388" cy="1810147"/>
                </a:xfrm>
                <a:prstGeom prst="rect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82280" y="2715591"/>
                  <a:ext cx="2624607" cy="1827284"/>
                </a:xfrm>
                <a:prstGeom prst="rect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557109" y="2715591"/>
                  <a:ext cx="2608886" cy="1835446"/>
                </a:xfrm>
                <a:prstGeom prst="rect">
                  <a:avLst/>
                </a:prstGeom>
                <a:ln w="19050">
                  <a:solidFill>
                    <a:schemeClr val="bg2">
                      <a:lumMod val="25000"/>
                    </a:schemeClr>
                  </a:solidFill>
                </a:ln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929964" y="2715591"/>
                  <a:ext cx="2620188" cy="1827284"/>
                </a:xfrm>
                <a:prstGeom prst="rect">
                  <a:avLst/>
                </a:prstGeom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</p:pic>
          </p:grpSp>
        </p:grpSp>
        <p:grpSp>
          <p:nvGrpSpPr>
            <p:cNvPr id="35" name="Group 34"/>
            <p:cNvGrpSpPr/>
            <p:nvPr/>
          </p:nvGrpSpPr>
          <p:grpSpPr>
            <a:xfrm>
              <a:off x="11262547" y="731045"/>
              <a:ext cx="769093" cy="3905424"/>
              <a:chOff x="8561547" y="934304"/>
              <a:chExt cx="769093" cy="389587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561547" y="934304"/>
                <a:ext cx="669701" cy="389587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05352" y="1576386"/>
                <a:ext cx="225288" cy="2623931"/>
              </a:xfrm>
              <a:prstGeom prst="rect">
                <a:avLst/>
              </a:prstGeom>
            </p:spPr>
          </p:pic>
        </p:grpSp>
      </p:grpSp>
      <p:sp>
        <p:nvSpPr>
          <p:cNvPr id="116" name="TextBox 115"/>
          <p:cNvSpPr txBox="1"/>
          <p:nvPr/>
        </p:nvSpPr>
        <p:spPr>
          <a:xfrm>
            <a:off x="6152318" y="2590800"/>
            <a:ext cx="2382082" cy="33855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mbria"/>
                <a:cs typeface="Cambria"/>
              </a:rPr>
              <a:t>Lesser goldfinch (9.7 g)</a:t>
            </a:r>
            <a:endParaRPr lang="en-US" sz="1600" b="1" dirty="0">
              <a:latin typeface="Cambria"/>
              <a:cs typeface="Cambri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7441" y="1676400"/>
            <a:ext cx="4264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Weather: NLDAS-2, 4° C warming </a:t>
            </a:r>
          </a:p>
        </p:txBody>
      </p:sp>
    </p:spTree>
    <p:extLst>
      <p:ext uri="{BB962C8B-B14F-4D97-AF65-F5344CB8AC3E}">
        <p14:creationId xmlns:p14="http://schemas.microsoft.com/office/powerpoint/2010/main" val="80941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Microclimatic </a:t>
            </a:r>
            <a:r>
              <a:rPr lang="en-US" sz="3600" dirty="0" err="1" smtClean="0"/>
              <a:t>refugia</a:t>
            </a:r>
            <a:endParaRPr lang="en-US" sz="3600" dirty="0"/>
          </a:p>
        </p:txBody>
      </p:sp>
      <p:pic>
        <p:nvPicPr>
          <p:cNvPr id="5" name="Picture 4" descr="KofaSiteIntr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434004"/>
            <a:ext cx="5817285" cy="5405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903178"/>
            <a:ext cx="3048001" cy="2654707"/>
          </a:xfrm>
          <a:prstGeom prst="rect">
            <a:avLst/>
          </a:prstGeom>
          <a:noFill/>
          <a:ln w="12700" cap="sq">
            <a:noFill/>
            <a:bevel/>
          </a:ln>
        </p:spPr>
        <p:txBody>
          <a:bodyPr wrap="square" lIns="54361" tIns="27181" rIns="54361" bIns="27181" rtlCol="0">
            <a:spAutoFit/>
          </a:bodyPr>
          <a:lstStyle/>
          <a:p>
            <a:pPr marL="292100" indent="-292100">
              <a:spcAft>
                <a:spcPts val="113"/>
              </a:spcAft>
              <a:buFont typeface="Arial"/>
              <a:buChar char="•"/>
            </a:pPr>
            <a:r>
              <a:rPr lang="en-US" sz="2400" b="0" dirty="0" smtClean="0">
                <a:solidFill>
                  <a:srgbClr val="003366"/>
                </a:solidFill>
              </a:rPr>
              <a:t>How do vertical stratum and vegetation microsite modify environmental temperatures? </a:t>
            </a:r>
          </a:p>
          <a:p>
            <a:pPr marL="292100" indent="-292100">
              <a:spcAft>
                <a:spcPts val="113"/>
              </a:spcAft>
              <a:buFont typeface="Arial"/>
              <a:buChar char="•"/>
            </a:pPr>
            <a:endParaRPr lang="en-US" sz="2400" b="0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5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dirty="0" smtClean="0"/>
              <a:t>Effects on maximum temperature</a:t>
            </a:r>
            <a:endParaRPr lang="en-US" dirty="0"/>
          </a:p>
        </p:txBody>
      </p:sp>
      <p:pic>
        <p:nvPicPr>
          <p:cNvPr id="4" name="Content Placeholder 3" descr="HecklerPosterFigs45.tif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6" t="876" r="-1606" b="669"/>
          <a:stretch/>
        </p:blipFill>
        <p:spPr>
          <a:xfrm>
            <a:off x="0" y="1642292"/>
            <a:ext cx="9067800" cy="4726362"/>
          </a:xfrm>
        </p:spPr>
      </p:pic>
      <p:sp>
        <p:nvSpPr>
          <p:cNvPr id="5" name="Rectangle 4"/>
          <p:cNvSpPr/>
          <p:nvPr/>
        </p:nvSpPr>
        <p:spPr>
          <a:xfrm>
            <a:off x="190350" y="1600200"/>
            <a:ext cx="4076850" cy="430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72400" y="228600"/>
            <a:ext cx="950283" cy="1222177"/>
            <a:chOff x="2988609" y="1371600"/>
            <a:chExt cx="1365017" cy="1755577"/>
          </a:xfrm>
        </p:grpSpPr>
        <p:pic>
          <p:nvPicPr>
            <p:cNvPr id="7" name="Picture 6" descr="HecklerPhoto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6600" y="1371600"/>
              <a:ext cx="1077026" cy="14401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88609" y="2819399"/>
              <a:ext cx="1364473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Sonia Heckler</a:t>
              </a:r>
              <a:endParaRPr lang="en-US" sz="1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52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Dehydrating degree-hours</a:t>
            </a:r>
            <a:endParaRPr lang="en-US" dirty="0"/>
          </a:p>
        </p:txBody>
      </p:sp>
      <p:pic>
        <p:nvPicPr>
          <p:cNvPr id="4" name="Content Placeholder 3" descr="DDHFig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00" r="-1250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447800" y="2057400"/>
            <a:ext cx="1063488" cy="2793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7312" y="5757569"/>
            <a:ext cx="6168888" cy="7956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3810000"/>
            <a:ext cx="101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40°C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971800"/>
            <a:ext cx="1018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41°C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133600"/>
            <a:ext cx="1018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42°C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867400"/>
            <a:ext cx="110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hours</a:t>
            </a:r>
            <a:endParaRPr lang="en-US" b="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505200" y="5715000"/>
            <a:ext cx="0" cy="228600"/>
          </a:xfrm>
          <a:prstGeom prst="line">
            <a:avLst/>
          </a:prstGeom>
          <a:solidFill>
            <a:srgbClr val="00008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267200" y="5715000"/>
            <a:ext cx="0" cy="228600"/>
          </a:xfrm>
          <a:prstGeom prst="line">
            <a:avLst/>
          </a:prstGeom>
          <a:solidFill>
            <a:srgbClr val="00008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105400" y="5715000"/>
            <a:ext cx="0" cy="228600"/>
          </a:xfrm>
          <a:prstGeom prst="line">
            <a:avLst/>
          </a:prstGeom>
          <a:solidFill>
            <a:srgbClr val="00008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19800" y="5715000"/>
            <a:ext cx="0" cy="228600"/>
          </a:xfrm>
          <a:prstGeom prst="line">
            <a:avLst/>
          </a:prstGeom>
          <a:solidFill>
            <a:srgbClr val="00008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81800" y="5715000"/>
            <a:ext cx="0" cy="228600"/>
          </a:xfrm>
          <a:prstGeom prst="line">
            <a:avLst/>
          </a:prstGeom>
          <a:solidFill>
            <a:srgbClr val="00008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733800" y="3352800"/>
            <a:ext cx="38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3362980"/>
            <a:ext cx="38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2514600"/>
            <a:ext cx="38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3352800"/>
            <a:ext cx="38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352800"/>
            <a:ext cx="38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2200" y="2514600"/>
            <a:ext cx="38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7127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685800" y="-1524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kern="0" dirty="0" smtClean="0"/>
              <a:t>Warmer temps…</a:t>
            </a:r>
            <a:endParaRPr lang="en-US" kern="0" dirty="0"/>
          </a:p>
        </p:txBody>
      </p:sp>
      <p:pic>
        <p:nvPicPr>
          <p:cNvPr id="35" name="Picture 2" descr="Tglobal_line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762000"/>
            <a:ext cx="4419600" cy="313389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09600" y="3990201"/>
            <a:ext cx="350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cs typeface="Arial" charset="0"/>
              </a:rPr>
              <a:t>J. Hansen et al., </a:t>
            </a:r>
            <a:r>
              <a:rPr lang="en-US" sz="1200" i="1" dirty="0">
                <a:cs typeface="Arial" charset="0"/>
              </a:rPr>
              <a:t>PNAS 103</a:t>
            </a:r>
            <a:r>
              <a:rPr lang="en-US" sz="1200" dirty="0">
                <a:cs typeface="Arial" charset="0"/>
              </a:rPr>
              <a:t>: 14288-293 </a:t>
            </a:r>
            <a:r>
              <a:rPr lang="en-US" sz="1200" dirty="0" smtClean="0">
                <a:cs typeface="Arial" charset="0"/>
              </a:rPr>
              <a:t>(2006</a:t>
            </a:r>
            <a:r>
              <a:rPr lang="en-US" sz="1200" dirty="0">
                <a:cs typeface="Arial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38600" y="2514600"/>
            <a:ext cx="5791200" cy="4191000"/>
            <a:chOff x="4038600" y="2514600"/>
            <a:chExt cx="5791200" cy="4191000"/>
          </a:xfrm>
        </p:grpSpPr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4953000" y="2514600"/>
              <a:ext cx="4876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l"/>
              <a:r>
                <a:rPr lang="en-US" kern="0" dirty="0" smtClean="0"/>
                <a:t>More extremes…</a:t>
              </a:r>
              <a:endParaRPr lang="en-US" kern="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038600" y="3276600"/>
              <a:ext cx="4800600" cy="3429000"/>
              <a:chOff x="2449273" y="1416253"/>
              <a:chExt cx="4114800" cy="2682240"/>
            </a:xfrm>
          </p:grpSpPr>
          <p:pic>
            <p:nvPicPr>
              <p:cNvPr id="18" name="Picture 17" descr="Fig2Coumou&amp;RahmstorfNCC2012.tiff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35189"/>
              <a:stretch/>
            </p:blipFill>
            <p:spPr>
              <a:xfrm>
                <a:off x="2449273" y="1416253"/>
                <a:ext cx="4114800" cy="2682240"/>
              </a:xfrm>
              <a:prstGeom prst="rect">
                <a:avLst/>
              </a:prstGeom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2881416" y="3559228"/>
                <a:ext cx="3633731" cy="2539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0" dirty="0" smtClean="0">
                    <a:solidFill>
                      <a:srgbClr val="003366"/>
                    </a:solidFill>
                  </a:rPr>
                  <a:t>[</a:t>
                </a:r>
                <a:r>
                  <a:rPr lang="en-US" sz="1000" b="0" dirty="0" err="1" smtClean="0">
                    <a:solidFill>
                      <a:srgbClr val="003366"/>
                    </a:solidFill>
                  </a:rPr>
                  <a:t>Coumou</a:t>
                </a:r>
                <a:r>
                  <a:rPr lang="en-US" sz="1000" b="0" dirty="0" smtClean="0">
                    <a:solidFill>
                      <a:srgbClr val="003366"/>
                    </a:solidFill>
                  </a:rPr>
                  <a:t> &amp; </a:t>
                </a:r>
                <a:r>
                  <a:rPr lang="en-US" sz="1000" b="0" dirty="0" err="1" smtClean="0">
                    <a:solidFill>
                      <a:srgbClr val="003366"/>
                    </a:solidFill>
                  </a:rPr>
                  <a:t>Rahmstorf</a:t>
                </a:r>
                <a:r>
                  <a:rPr lang="en-US" sz="1000" b="0" dirty="0" smtClean="0">
                    <a:solidFill>
                      <a:srgbClr val="003366"/>
                    </a:solidFill>
                  </a:rPr>
                  <a:t>, </a:t>
                </a:r>
                <a:r>
                  <a:rPr lang="en-US" sz="1000" b="0" i="1" dirty="0" smtClean="0">
                    <a:solidFill>
                      <a:srgbClr val="003366"/>
                    </a:solidFill>
                  </a:rPr>
                  <a:t>Nature Climate Change</a:t>
                </a:r>
                <a:r>
                  <a:rPr lang="en-US" sz="1000" b="0" dirty="0" smtClean="0">
                    <a:solidFill>
                      <a:srgbClr val="003366"/>
                    </a:solidFill>
                  </a:rPr>
                  <a:t>, 2012]</a:t>
                </a:r>
                <a:endParaRPr lang="en-US" sz="1000" b="0" dirty="0">
                  <a:solidFill>
                    <a:srgbClr val="0033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15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Effects on dehydrating degree-hours</a:t>
            </a:r>
            <a:endParaRPr lang="en-US" dirty="0"/>
          </a:p>
        </p:txBody>
      </p:sp>
      <p:pic>
        <p:nvPicPr>
          <p:cNvPr id="6" name="Content Placeholder 5" descr="HecklerPosterFigs67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8" r="-1628"/>
          <a:stretch>
            <a:fillRect/>
          </a:stretch>
        </p:blipFill>
        <p:spPr>
          <a:xfrm>
            <a:off x="-143933" y="1600200"/>
            <a:ext cx="9355667" cy="4953000"/>
          </a:xfrm>
        </p:spPr>
      </p:pic>
      <p:sp>
        <p:nvSpPr>
          <p:cNvPr id="5" name="Rectangle 4"/>
          <p:cNvSpPr/>
          <p:nvPr/>
        </p:nvSpPr>
        <p:spPr>
          <a:xfrm>
            <a:off x="190350" y="1600200"/>
            <a:ext cx="4076850" cy="430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814" y="353961"/>
            <a:ext cx="4797647" cy="5823570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380999"/>
            <a:ext cx="1295400" cy="62561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288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/>
              <a:t>Mutiibwa</a:t>
            </a:r>
            <a:r>
              <a:rPr lang="en-US" sz="1800" b="0" dirty="0" smtClean="0"/>
              <a:t> et al. in review</a:t>
            </a: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2743200" cy="1143000"/>
          </a:xfrm>
        </p:spPr>
        <p:txBody>
          <a:bodyPr/>
          <a:lstStyle/>
          <a:p>
            <a:r>
              <a:rPr lang="en-US" dirty="0" smtClean="0"/>
              <a:t>How are extreme hot days changing?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226" y="381000"/>
            <a:ext cx="4763228" cy="57661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6324600"/>
            <a:ext cx="197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Data: NLDAS-2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89386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814" y="353961"/>
            <a:ext cx="4797647" cy="5823570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380999"/>
            <a:ext cx="1295400" cy="62561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288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/>
              <a:t>Mutiibwa</a:t>
            </a:r>
            <a:r>
              <a:rPr lang="en-US" sz="1800" b="0" dirty="0" smtClean="0"/>
              <a:t> et al. in review</a:t>
            </a: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2743200" cy="1143000"/>
          </a:xfrm>
        </p:spPr>
        <p:txBody>
          <a:bodyPr/>
          <a:lstStyle/>
          <a:p>
            <a:r>
              <a:rPr lang="en-US" dirty="0" smtClean="0"/>
              <a:t>How are extreme hot days changing?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6324600"/>
            <a:ext cx="197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Data: NLDAS-2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88778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066800"/>
            <a:ext cx="2667000" cy="1905000"/>
          </a:xfrm>
        </p:spPr>
        <p:txBody>
          <a:bodyPr/>
          <a:lstStyle/>
          <a:p>
            <a:r>
              <a:rPr lang="en-US" sz="2800" dirty="0" smtClean="0"/>
              <a:t>Fine resolution temperature modeling</a:t>
            </a:r>
            <a:r>
              <a:rPr lang="en-US" sz="2800" b="0" dirty="0" smtClean="0"/>
              <a:t>,</a:t>
            </a:r>
            <a:br>
              <a:rPr lang="en-US" sz="2800" b="0" dirty="0" smtClean="0"/>
            </a:br>
            <a:r>
              <a:rPr lang="en-US" sz="2800" b="0" dirty="0" smtClean="0"/>
              <a:t>Snake Range, NV</a:t>
            </a:r>
            <a:br>
              <a:rPr lang="en-US" sz="2800" b="0" dirty="0" smtClean="0"/>
            </a:br>
            <a:r>
              <a:rPr lang="en-US" sz="2400" b="0" dirty="0" smtClean="0"/>
              <a:t>(Vitale et al, in prep.)</a:t>
            </a:r>
            <a:endParaRPr lang="en-US" sz="2400" b="0" dirty="0"/>
          </a:p>
        </p:txBody>
      </p:sp>
      <p:pic>
        <p:nvPicPr>
          <p:cNvPr id="4" name="Content Placeholder 3" descr="JuneTmaxSnakeVitale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7" r="-2187"/>
          <a:stretch>
            <a:fillRect/>
          </a:stretch>
        </p:blipFill>
        <p:spPr>
          <a:xfrm>
            <a:off x="-76200" y="76200"/>
            <a:ext cx="6620933" cy="3505200"/>
          </a:xfrm>
        </p:spPr>
      </p:pic>
      <p:pic>
        <p:nvPicPr>
          <p:cNvPr id="7" name="Picture 6" descr="julyTmaxSnakeVitale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352800"/>
            <a:ext cx="6400800" cy="35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9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Some perspective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minSnakeVita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8382000" cy="58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Desert Birds in a Warming World: Some 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3600" dirty="0" smtClean="0"/>
              <a:t>Integrate microclimates into spatial physiological models</a:t>
            </a:r>
          </a:p>
          <a:p>
            <a:r>
              <a:rPr lang="en-US" sz="3600" dirty="0" smtClean="0"/>
              <a:t>Improve gridded weather data (LST, other gridded products)</a:t>
            </a:r>
          </a:p>
          <a:p>
            <a:r>
              <a:rPr lang="en-US" sz="3600" dirty="0" smtClean="0"/>
              <a:t>Confront models with observational avian data</a:t>
            </a:r>
          </a:p>
        </p:txBody>
      </p:sp>
    </p:spTree>
    <p:extLst>
      <p:ext uri="{BB962C8B-B14F-4D97-AF65-F5344CB8AC3E}">
        <p14:creationId xmlns:p14="http://schemas.microsoft.com/office/powerpoint/2010/main" val="72317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143000"/>
            <a:ext cx="5105400" cy="5181600"/>
          </a:xfrm>
          <a:noFill/>
        </p:spPr>
        <p:txBody>
          <a:bodyPr/>
          <a:lstStyle/>
          <a:p>
            <a:pPr marL="609600" indent="-609600" algn="l" eaLnBrk="1" hangingPunct="1">
              <a:lnSpc>
                <a:spcPct val="95000"/>
              </a:lnSpc>
              <a:spcBef>
                <a:spcPct val="30000"/>
              </a:spcBef>
            </a:pPr>
            <a:endParaRPr lang="en-US" sz="2400" dirty="0"/>
          </a:p>
          <a:p>
            <a:pPr marL="609600" indent="-609600" algn="l" eaLnBrk="1" hangingPunct="1">
              <a:lnSpc>
                <a:spcPct val="95000"/>
              </a:lnSpc>
              <a:spcBef>
                <a:spcPct val="30000"/>
              </a:spcBef>
            </a:pPr>
            <a:endParaRPr lang="en-US" sz="2400" dirty="0"/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7664450" y="4800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99"/>
              </a:solidFill>
              <a:latin typeface="Calibri" charset="0"/>
            </a:endParaRPr>
          </a:p>
        </p:txBody>
      </p:sp>
      <p:sp>
        <p:nvSpPr>
          <p:cNvPr id="645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7772400" cy="1470025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2E2"/>
                </a:solidFill>
              </a:rPr>
              <a:t>Acknowledgements</a:t>
            </a:r>
            <a:endParaRPr lang="en-US" dirty="0">
              <a:solidFill>
                <a:srgbClr val="FFF2E2"/>
              </a:solidFill>
            </a:endParaRPr>
          </a:p>
        </p:txBody>
      </p:sp>
      <p:sp>
        <p:nvSpPr>
          <p:cNvPr id="64518" name="Text Box 11"/>
          <p:cNvSpPr txBox="1">
            <a:spLocks noChangeArrowheads="1"/>
          </p:cNvSpPr>
          <p:nvPr/>
        </p:nvSpPr>
        <p:spPr bwMode="auto">
          <a:xfrm>
            <a:off x="152400" y="6400800"/>
            <a:ext cx="871452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0" dirty="0" smtClean="0">
                <a:solidFill>
                  <a:srgbClr val="FFFFFF"/>
                </a:solidFill>
              </a:rPr>
              <a:t>[T. Albright]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 eaLnBrk="1" hangingPunct="1">
              <a:spcBef>
                <a:spcPct val="30000"/>
              </a:spcBef>
              <a:spcAft>
                <a:spcPts val="1200"/>
              </a:spcAft>
              <a:buFont typeface="Times" charset="0"/>
              <a:buNone/>
              <a:defRPr/>
            </a:pPr>
            <a:r>
              <a:rPr lang="en-US" sz="240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Funding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: </a:t>
            </a:r>
            <a:r>
              <a:rPr lang="en-US" sz="2400" b="0" kern="0" dirty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NASA New Investigator in Earth Science 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NNX13AB65G, NASA Biodiversity Program, NSF </a:t>
            </a:r>
            <a:r>
              <a:rPr lang="en-US" sz="2400" b="0" kern="0" dirty="0" err="1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ESPCoR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 EPS- 0814372, Great Basin Landscape Conservation Cooperative</a:t>
            </a:r>
          </a:p>
          <a:p>
            <a:pPr marL="452438" indent="-452438" eaLnBrk="1" hangingPunct="1">
              <a:spcBef>
                <a:spcPct val="30000"/>
              </a:spcBef>
              <a:spcAft>
                <a:spcPts val="1200"/>
              </a:spcAft>
              <a:buFont typeface="Times" charset="0"/>
              <a:buNone/>
              <a:defRPr/>
            </a:pPr>
            <a:r>
              <a:rPr lang="en-US" sz="240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UNR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: G. </a:t>
            </a:r>
            <a:r>
              <a:rPr lang="en-US" sz="2400" b="0" kern="0" dirty="0" err="1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Sadoti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, A. Vitale, D. </a:t>
            </a:r>
            <a:r>
              <a:rPr lang="en-US" sz="2400" b="0" kern="0" dirty="0" err="1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Mutiibwa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, E. Waller, S. Heckler, K. Howard, J. Ewing-Taylor</a:t>
            </a:r>
          </a:p>
          <a:p>
            <a:pPr marL="452438" indent="-452438" eaLnBrk="1" hangingPunct="1">
              <a:spcBef>
                <a:spcPct val="30000"/>
              </a:spcBef>
              <a:spcAft>
                <a:spcPts val="1200"/>
              </a:spcAft>
              <a:buFont typeface="Times" charset="0"/>
              <a:buNone/>
              <a:defRPr/>
            </a:pPr>
            <a:r>
              <a:rPr lang="en-US" sz="240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Some collaborators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: B. Wolf, A. </a:t>
            </a:r>
            <a:r>
              <a:rPr lang="en-US" sz="2400" b="0" kern="0" dirty="0" err="1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Pidgeon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, M. </a:t>
            </a:r>
            <a:r>
              <a:rPr lang="en-US" sz="2400" b="0" kern="0" dirty="0" err="1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Neteler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, E. </a:t>
            </a:r>
            <a:r>
              <a:rPr lang="en-US" sz="2400" b="0" kern="0" dirty="0" err="1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Beever</a:t>
            </a:r>
            <a:r>
              <a:rPr lang="en-US" sz="2400" b="0" kern="0" dirty="0" smtClean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, J. Mejia</a:t>
            </a:r>
          </a:p>
          <a:p>
            <a:pPr marL="452438" indent="-452438" eaLnBrk="1" hangingPunct="1">
              <a:spcBef>
                <a:spcPct val="30000"/>
              </a:spcBef>
              <a:spcAft>
                <a:spcPts val="1200"/>
              </a:spcAft>
              <a:defRPr/>
            </a:pPr>
            <a:r>
              <a:rPr lang="en-US" sz="2400" kern="0" dirty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Field access</a:t>
            </a:r>
            <a:r>
              <a:rPr lang="en-US" sz="2400" b="0" kern="0" dirty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: BLM, Long Now Foundation, Great Basin National Park, </a:t>
            </a:r>
            <a:r>
              <a:rPr lang="en-US" sz="2400" b="0" kern="0" dirty="0" err="1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Kofa</a:t>
            </a:r>
            <a:r>
              <a:rPr lang="en-US" sz="2400" b="0" kern="0" dirty="0">
                <a:solidFill>
                  <a:srgbClr val="FFF2E2"/>
                </a:solidFill>
                <a:latin typeface="Century Gothic"/>
                <a:ea typeface="ＭＳ Ｐゴシック"/>
                <a:cs typeface="ＭＳ Ｐゴシック"/>
              </a:rPr>
              <a:t> National Wildlife Refuge, and more…</a:t>
            </a:r>
          </a:p>
          <a:p>
            <a:pPr marL="452438" indent="-452438" eaLnBrk="1" hangingPunct="1">
              <a:spcBef>
                <a:spcPct val="30000"/>
              </a:spcBef>
              <a:spcAft>
                <a:spcPts val="1200"/>
              </a:spcAft>
              <a:defRPr/>
            </a:pPr>
            <a:r>
              <a:rPr lang="en-US" sz="1800" b="0" dirty="0">
                <a:solidFill>
                  <a:srgbClr val="003366"/>
                </a:solidFill>
              </a:rPr>
              <a:t>		</a:t>
            </a:r>
            <a:r>
              <a:rPr lang="en-US" sz="1800" b="0" dirty="0">
                <a:solidFill>
                  <a:srgbClr val="9ED3D7"/>
                </a:solidFill>
              </a:rPr>
              <a:t>http://</a:t>
            </a:r>
            <a:r>
              <a:rPr lang="en-US" sz="1800" b="0" dirty="0" err="1">
                <a:solidFill>
                  <a:srgbClr val="9ED3D7"/>
                </a:solidFill>
              </a:rPr>
              <a:t>wolfweb.unr.edu</a:t>
            </a:r>
            <a:r>
              <a:rPr lang="en-US" sz="1800" b="0" dirty="0">
                <a:solidFill>
                  <a:srgbClr val="9ED3D7"/>
                </a:solidFill>
              </a:rPr>
              <a:t>/~</a:t>
            </a:r>
            <a:r>
              <a:rPr lang="en-US" sz="1800" b="0" dirty="0" err="1">
                <a:solidFill>
                  <a:srgbClr val="9ED3D7"/>
                </a:solidFill>
              </a:rPr>
              <a:t>talbright</a:t>
            </a:r>
            <a:r>
              <a:rPr lang="en-US" sz="1800" b="0" dirty="0">
                <a:solidFill>
                  <a:srgbClr val="9ED3D7"/>
                </a:solidFill>
              </a:rPr>
              <a:t>/LCB/</a:t>
            </a:r>
          </a:p>
          <a:p>
            <a:pPr marL="452438" indent="-452438" eaLnBrk="1" hangingPunct="1">
              <a:spcBef>
                <a:spcPct val="30000"/>
              </a:spcBef>
              <a:spcAft>
                <a:spcPts val="1200"/>
              </a:spcAft>
              <a:defRPr/>
            </a:pPr>
            <a:endParaRPr lang="en-US" sz="2400" kern="0" dirty="0" smtClean="0">
              <a:solidFill>
                <a:srgbClr val="FFF2E2"/>
              </a:solidFill>
              <a:latin typeface="Century Gothic"/>
              <a:ea typeface="ＭＳ Ｐゴシック"/>
              <a:cs typeface="ＭＳ Ｐゴシック"/>
            </a:endParaRPr>
          </a:p>
        </p:txBody>
      </p:sp>
      <p:pic>
        <p:nvPicPr>
          <p:cNvPr id="9" name="Picture 8" descr="Nevada_Master_stack_no_slogan_RGB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7335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CBLogoCompact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90500"/>
            <a:ext cx="19431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400800" y="6019800"/>
            <a:ext cx="2438400" cy="697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1800" b="0" dirty="0">
                <a:solidFill>
                  <a:srgbClr val="9ED3D7"/>
                </a:solidFill>
                <a:hlinkClick r:id="rId7"/>
              </a:rPr>
              <a:t>talbright@unr.edu</a:t>
            </a:r>
            <a:endParaRPr lang="en-US" sz="1800" b="0" dirty="0">
              <a:solidFill>
                <a:srgbClr val="9ED3D7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ts val="600"/>
              </a:spcBef>
            </a:pPr>
            <a:r>
              <a:rPr lang="en-US" sz="1800" b="0" dirty="0" smtClean="0">
                <a:solidFill>
                  <a:srgbClr val="9ED3D7"/>
                </a:solidFill>
              </a:rPr>
              <a:t>@</a:t>
            </a:r>
            <a:r>
              <a:rPr lang="en-US" sz="1800" b="0" dirty="0" err="1">
                <a:solidFill>
                  <a:srgbClr val="9ED3D7"/>
                </a:solidFill>
              </a:rPr>
              <a:t>AlbrightLCB</a:t>
            </a:r>
            <a:endParaRPr lang="en-US" sz="1800" b="0" dirty="0">
              <a:solidFill>
                <a:srgbClr val="9ED3D7"/>
              </a:solidFill>
            </a:endParaRPr>
          </a:p>
        </p:txBody>
      </p:sp>
      <p:pic>
        <p:nvPicPr>
          <p:cNvPr id="12" name="Picture 11" descr="Twitte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324600"/>
            <a:ext cx="384212" cy="382504"/>
          </a:xfrm>
          <a:prstGeom prst="rect">
            <a:avLst/>
          </a:prstGeom>
        </p:spPr>
      </p:pic>
      <p:pic>
        <p:nvPicPr>
          <p:cNvPr id="2" name="Picture 1" descr="NASA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524000"/>
            <a:ext cx="10287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3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685800" y="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kern="0" dirty="0" smtClean="0"/>
              <a:t>Direct and indirect effects on fauna…</a:t>
            </a:r>
            <a:endParaRPr lang="en-US" kern="0" dirty="0"/>
          </a:p>
        </p:txBody>
      </p:sp>
      <p:grpSp>
        <p:nvGrpSpPr>
          <p:cNvPr id="37" name="Group 36"/>
          <p:cNvGrpSpPr/>
          <p:nvPr/>
        </p:nvGrpSpPr>
        <p:grpSpPr>
          <a:xfrm>
            <a:off x="2590800" y="2743200"/>
            <a:ext cx="5029200" cy="2590694"/>
            <a:chOff x="2182239" y="3200400"/>
            <a:chExt cx="6848255" cy="3527745"/>
          </a:xfrm>
        </p:grpSpPr>
        <p:grpSp>
          <p:nvGrpSpPr>
            <p:cNvPr id="38" name="Group 37"/>
            <p:cNvGrpSpPr/>
            <p:nvPr/>
          </p:nvGrpSpPr>
          <p:grpSpPr>
            <a:xfrm>
              <a:off x="2286000" y="3200400"/>
              <a:ext cx="6744494" cy="3527745"/>
              <a:chOff x="2286000" y="3200400"/>
              <a:chExt cx="6744494" cy="3527745"/>
            </a:xfrm>
          </p:grpSpPr>
          <p:pic>
            <p:nvPicPr>
              <p:cNvPr id="40" name="Picture 7" descr="GroundNewOrderNoLabels300dpi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50000"/>
              <a:stretch/>
            </p:blipFill>
            <p:spPr bwMode="auto">
              <a:xfrm>
                <a:off x="4114800" y="3200400"/>
                <a:ext cx="4575175" cy="297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40" descr="Legend300dpi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6069795"/>
                <a:ext cx="6592094" cy="65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32"/>
              <p:cNvSpPr>
                <a:spLocks noChangeArrowheads="1"/>
              </p:cNvSpPr>
              <p:nvPr/>
            </p:nvSpPr>
            <p:spPr bwMode="auto">
              <a:xfrm>
                <a:off x="2286000" y="5715000"/>
                <a:ext cx="293434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 dirty="0">
                    <a:solidFill>
                      <a:srgbClr val="003366"/>
                    </a:solidFill>
                  </a:rPr>
                  <a:t>[Albright et al.,</a:t>
                </a:r>
                <a:r>
                  <a:rPr lang="en-US" sz="1400" b="0" dirty="0" smtClean="0">
                    <a:solidFill>
                      <a:srgbClr val="003366"/>
                    </a:solidFill>
                  </a:rPr>
                  <a:t> 2010 </a:t>
                </a:r>
                <a:r>
                  <a:rPr lang="en-US" sz="1400" b="0" i="1" dirty="0" smtClean="0">
                    <a:solidFill>
                      <a:srgbClr val="003366"/>
                    </a:solidFill>
                  </a:rPr>
                  <a:t>Ecosphere</a:t>
                </a:r>
                <a:r>
                  <a:rPr lang="en-US" sz="1400" b="0" dirty="0" smtClean="0">
                    <a:solidFill>
                      <a:srgbClr val="003366"/>
                    </a:solidFill>
                  </a:rPr>
                  <a:t>]</a:t>
                </a:r>
                <a:endParaRPr lang="en-US" sz="1400" b="0" dirty="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2182239" y="4756822"/>
              <a:ext cx="2647977" cy="1005838"/>
            </a:xfrm>
            <a:prstGeom prst="rect">
              <a:avLst/>
            </a:prstGeom>
            <a:solidFill>
              <a:schemeClr val="bg1"/>
            </a:solidFill>
            <a:ln w="15875" cap="rnd">
              <a:solidFill>
                <a:srgbClr val="E66F15"/>
              </a:solidFill>
            </a:ln>
            <a:effectLst/>
            <a:extLst/>
          </p:spPr>
          <p:txBody>
            <a:bodyPr wrap="none">
              <a:spAutoFit/>
            </a:bodyPr>
            <a:lstStyle/>
            <a:p>
              <a:r>
                <a:rPr lang="en-US" sz="1400" b="0" dirty="0" smtClean="0">
                  <a:solidFill>
                    <a:srgbClr val="003366"/>
                  </a:solidFill>
                </a:rPr>
                <a:t>Ground-nesting bird </a:t>
              </a:r>
            </a:p>
            <a:p>
              <a:r>
                <a:rPr lang="en-US" sz="1400" b="0" dirty="0" smtClean="0">
                  <a:solidFill>
                    <a:srgbClr val="003366"/>
                  </a:solidFill>
                </a:rPr>
                <a:t>response to nominal </a:t>
              </a:r>
            </a:p>
            <a:p>
              <a:r>
                <a:rPr lang="en-US" sz="1400" b="0" dirty="0" smtClean="0">
                  <a:solidFill>
                    <a:srgbClr val="003366"/>
                  </a:solidFill>
                </a:rPr>
                <a:t>100-year heat event</a:t>
              </a:r>
              <a:endParaRPr lang="en-US" sz="1400" b="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1066800"/>
            <a:ext cx="3604158" cy="2700696"/>
            <a:chOff x="381000" y="1066800"/>
            <a:chExt cx="3604158" cy="2700696"/>
          </a:xfrm>
        </p:grpSpPr>
        <p:pic>
          <p:nvPicPr>
            <p:cNvPr id="43" name="Picture 7" descr="deadBudgerigar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1066800"/>
              <a:ext cx="3604158" cy="2700696"/>
            </a:xfrm>
            <a:prstGeom prst="rect">
              <a:avLst/>
            </a:prstGeom>
            <a:noFill/>
          </p:spPr>
        </p:pic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457200" y="3429000"/>
              <a:ext cx="2877360" cy="307777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dirty="0">
                  <a:solidFill>
                    <a:srgbClr val="003366"/>
                  </a:solidFill>
                  <a:latin typeface="Century Gothic" charset="0"/>
                  <a:ea typeface="ＭＳ Ｐゴシック" charset="-128"/>
                  <a:cs typeface="ＭＳ Ｐゴシック" charset="-128"/>
                </a:rPr>
                <a:t>[Northern Guardian (Australia)]</a:t>
              </a:r>
            </a:p>
          </p:txBody>
        </p:sp>
      </p:grpSp>
      <p:pic>
        <p:nvPicPr>
          <p:cNvPr id="21" name="Picture 20" descr="Ochotona_princepsWikimedia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966" y="4380271"/>
            <a:ext cx="3175091" cy="2477729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 bwMode="auto">
          <a:xfrm>
            <a:off x="5867400" y="3962400"/>
            <a:ext cx="3352800" cy="3352800"/>
          </a:xfrm>
          <a:prstGeom prst="noSmoking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15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And yet…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7338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Temperature extremes are highly variable in space and time at multiple scales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Animals vary greatly in ability to tolerate, buffer, and modify temperatures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3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86200" y="1194133"/>
            <a:ext cx="2599312" cy="2643861"/>
            <a:chOff x="3886200" y="1194133"/>
            <a:chExt cx="2599312" cy="2643861"/>
          </a:xfrm>
        </p:grpSpPr>
        <p:pic>
          <p:nvPicPr>
            <p:cNvPr id="13" name="Picture 12" descr="DobrowskiGCB2011Fig1.tif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700"/>
            <a:stretch/>
          </p:blipFill>
          <p:spPr>
            <a:xfrm>
              <a:off x="3886200" y="1194133"/>
              <a:ext cx="2599312" cy="2643861"/>
            </a:xfrm>
            <a:prstGeom prst="rect">
              <a:avLst/>
            </a:prstGeom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962400" y="3352800"/>
              <a:ext cx="2133600" cy="461665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 dirty="0" smtClean="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[</a:t>
              </a:r>
              <a:r>
                <a:rPr lang="en-US" sz="1200" b="0" dirty="0" err="1" smtClean="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Dobrowski</a:t>
              </a:r>
              <a:r>
                <a:rPr lang="en-US" sz="1200" b="0" dirty="0" smtClean="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 2011,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0" i="1" dirty="0" smtClean="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Global Change Biology</a:t>
              </a:r>
              <a:r>
                <a:rPr lang="en-US" sz="1200" b="0" dirty="0" smtClean="0">
                  <a:solidFill>
                    <a:srgbClr val="000000"/>
                  </a:solidFill>
                  <a:latin typeface="+mn-lt"/>
                  <a:ea typeface="ＭＳ Ｐゴシック" charset="0"/>
                  <a:cs typeface="ＭＳ Ｐゴシック" charset="0"/>
                </a:rPr>
                <a:t>]</a:t>
              </a:r>
              <a:endParaRPr lang="en-US" sz="1200" b="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68315" y="6172200"/>
            <a:ext cx="10230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[T. Albright]</a:t>
            </a:r>
          </a:p>
        </p:txBody>
      </p:sp>
      <p:pic>
        <p:nvPicPr>
          <p:cNvPr id="16" name="Picture 15" descr="IR_02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191000"/>
            <a:ext cx="2717800" cy="2038350"/>
          </a:xfrm>
          <a:prstGeom prst="rect">
            <a:avLst/>
          </a:prstGeom>
        </p:spPr>
      </p:pic>
      <p:pic>
        <p:nvPicPr>
          <p:cNvPr id="17" name="Picture 16" descr="WWDOflower1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374" y="3880835"/>
            <a:ext cx="2171346" cy="1459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220" y="5537200"/>
            <a:ext cx="2095500" cy="1270000"/>
          </a:xfrm>
          <a:prstGeom prst="rect">
            <a:avLst/>
          </a:prstGeom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58343" y="5278120"/>
            <a:ext cx="79541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[B. Wolf]</a:t>
            </a:r>
            <a:endParaRPr lang="en-US" sz="1200" b="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049615" y="6540027"/>
            <a:ext cx="3084499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[&lt;= </a:t>
            </a:r>
            <a:r>
              <a:rPr lang="en-US" sz="1200" b="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Banangraut</a:t>
            </a:r>
            <a:r>
              <a:rPr lang="en-US" sz="1200" b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, Wikimedia Commons]</a:t>
            </a:r>
            <a:endParaRPr lang="en-US" sz="1200" b="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DSC_0199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478" y="152400"/>
            <a:ext cx="2012322" cy="2446827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43800" y="152400"/>
            <a:ext cx="1023037" cy="276999"/>
          </a:xfrm>
          <a:prstGeom prst="rect">
            <a:avLst/>
          </a:prstGeom>
          <a:solidFill>
            <a:schemeClr val="bg1">
              <a:alpha val="59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[T. Albright]</a:t>
            </a:r>
          </a:p>
        </p:txBody>
      </p:sp>
      <p:pic>
        <p:nvPicPr>
          <p:cNvPr id="9" name="Picture 8" descr="KofaTempTimeSeries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230" y="2438400"/>
            <a:ext cx="2669908" cy="1371600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001000" y="3352800"/>
            <a:ext cx="1013619" cy="276999"/>
          </a:xfrm>
          <a:prstGeom prst="rect">
            <a:avLst/>
          </a:prstGeom>
          <a:solidFill>
            <a:schemeClr val="bg1">
              <a:alpha val="59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[S. Heckler]</a:t>
            </a:r>
            <a:endParaRPr lang="en-US" sz="1200" b="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6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Characterize high temperature extremes at relevant scales using remote sensing,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077200" cy="5632312"/>
          </a:xfrm>
          <a:prstGeom prst="rect">
            <a:avLst/>
          </a:prstGeom>
          <a:solidFill>
            <a:schemeClr val="bg1"/>
          </a:solidFill>
          <a:ln w="22225" cap="rnd">
            <a:solidFill>
              <a:srgbClr val="E66F1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Fundamental objective: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b="0" dirty="0" smtClean="0"/>
              <a:t>Improve </a:t>
            </a:r>
            <a:r>
              <a:rPr lang="en-US" sz="3600" b="0" dirty="0"/>
              <a:t>understanding of effects of </a:t>
            </a:r>
            <a:r>
              <a:rPr lang="en-US" sz="3600" b="0" dirty="0" smtClean="0"/>
              <a:t>hot extremes and </a:t>
            </a:r>
            <a:r>
              <a:rPr lang="en-US" sz="3600" b="0" dirty="0"/>
              <a:t>climate change on </a:t>
            </a:r>
            <a:r>
              <a:rPr lang="en-US" sz="3600" b="0" dirty="0" smtClean="0"/>
              <a:t>bird life, to inform:</a:t>
            </a:r>
            <a:endParaRPr lang="en-US" sz="3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0" dirty="0" smtClean="0"/>
              <a:t>Basic ecology</a:t>
            </a:r>
            <a:endParaRPr lang="en-US" sz="3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b="0" dirty="0" smtClean="0"/>
              <a:t>Resilient conservation</a:t>
            </a:r>
            <a:endParaRPr lang="en-US" sz="3600" b="0" dirty="0"/>
          </a:p>
          <a:p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69998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Characterize high temperature extremes at relevant scales using remote sensing,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077200" cy="5078314"/>
          </a:xfrm>
          <a:prstGeom prst="rect">
            <a:avLst/>
          </a:prstGeom>
          <a:solidFill>
            <a:schemeClr val="bg1"/>
          </a:solidFill>
          <a:ln w="22225" cap="rnd">
            <a:solidFill>
              <a:srgbClr val="E66F1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Specific objectives: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b="0" dirty="0" smtClean="0"/>
              <a:t>To </a:t>
            </a:r>
            <a:r>
              <a:rPr lang="en-US" sz="3600" b="0" dirty="0"/>
              <a:t>characterize </a:t>
            </a:r>
            <a:r>
              <a:rPr lang="en-US" sz="3600" b="0" dirty="0" smtClean="0"/>
              <a:t>surface </a:t>
            </a:r>
            <a:r>
              <a:rPr lang="en-US" sz="3600" b="0" dirty="0"/>
              <a:t>and ambient temperatures for ecological applications in complex terrain through the integration of remote sensing, geospatial data, and </a:t>
            </a:r>
            <a:r>
              <a:rPr lang="en-US" sz="3600" b="0" i="1" dirty="0"/>
              <a:t>in situ </a:t>
            </a:r>
            <a:r>
              <a:rPr lang="en-US" sz="3600" b="0" dirty="0"/>
              <a:t>temperature observations</a:t>
            </a:r>
            <a:r>
              <a:rPr lang="en-US" sz="3600" b="0" dirty="0" smtClean="0"/>
              <a:t>.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2402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Characterize high temperature extremes at relevant scales using remote sensing,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077200" cy="4524316"/>
          </a:xfrm>
          <a:prstGeom prst="rect">
            <a:avLst/>
          </a:prstGeom>
          <a:solidFill>
            <a:schemeClr val="bg1"/>
          </a:solidFill>
          <a:ln w="22225" cap="rnd">
            <a:solidFill>
              <a:srgbClr val="E66F1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Specific objectives: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b="0" dirty="0"/>
              <a:t>To quantify and understand </a:t>
            </a:r>
            <a:r>
              <a:rPr lang="en-US" sz="3600" b="0" dirty="0" smtClean="0"/>
              <a:t>effects </a:t>
            </a:r>
            <a:r>
              <a:rPr lang="en-US" sz="3600" b="0" dirty="0"/>
              <a:t>of </a:t>
            </a:r>
            <a:r>
              <a:rPr lang="en-US" sz="3600" b="0" dirty="0" smtClean="0"/>
              <a:t>hot </a:t>
            </a:r>
            <a:r>
              <a:rPr lang="en-US" sz="3600" b="0" dirty="0"/>
              <a:t>extremes on </a:t>
            </a:r>
            <a:r>
              <a:rPr lang="en-US" sz="3600" b="0" dirty="0" smtClean="0"/>
              <a:t>birds at multiple </a:t>
            </a:r>
            <a:r>
              <a:rPr lang="en-US" sz="3600" b="0" dirty="0" err="1"/>
              <a:t>spatio</a:t>
            </a:r>
            <a:r>
              <a:rPr lang="en-US" sz="3600" b="0" dirty="0"/>
              <a:t>-temporal </a:t>
            </a:r>
            <a:r>
              <a:rPr lang="en-US" sz="3600" b="0" dirty="0" smtClean="0"/>
              <a:t>scales.</a:t>
            </a:r>
          </a:p>
          <a:p>
            <a:pPr marL="571500" indent="-571500">
              <a:buFontTx/>
              <a:buChar char="•"/>
            </a:pPr>
            <a:r>
              <a:rPr lang="en-US" sz="3600" b="0" dirty="0" smtClean="0"/>
              <a:t>Recent past</a:t>
            </a:r>
          </a:p>
          <a:p>
            <a:pPr marL="571500" indent="-571500">
              <a:buFontTx/>
              <a:buChar char="•"/>
            </a:pPr>
            <a:r>
              <a:rPr lang="en-US" sz="3600" b="0" dirty="0" smtClean="0"/>
              <a:t>Present</a:t>
            </a:r>
          </a:p>
          <a:p>
            <a:pPr marL="571500" indent="-571500">
              <a:buFontTx/>
              <a:buChar char="•"/>
            </a:pPr>
            <a:r>
              <a:rPr lang="en-US" sz="3600" b="0" dirty="0" smtClean="0"/>
              <a:t>Future (ca. 100 years)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4900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Characterize high temperature extremes at relevant scales using remote sensing,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57284"/>
            <a:ext cx="8077200" cy="4524316"/>
          </a:xfrm>
          <a:prstGeom prst="rect">
            <a:avLst/>
          </a:prstGeom>
          <a:solidFill>
            <a:schemeClr val="bg1"/>
          </a:solidFill>
          <a:ln w="22225" cap="rnd">
            <a:solidFill>
              <a:srgbClr val="E66F1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Specific objectives: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b="0" dirty="0"/>
              <a:t>To increase interest in STEM topics among disadvantaged college-bound youth by engaging them in learner-led inquiry-based activities integrating micrometeorology, ornithology, and NASA imagery.</a:t>
            </a:r>
          </a:p>
        </p:txBody>
      </p:sp>
      <p:pic>
        <p:nvPicPr>
          <p:cNvPr id="2" name="Picture 1" descr="ProjectHEATNoOtherLogos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51" y="5257800"/>
            <a:ext cx="348665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ojectHEATNoOtherLogos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51" y="5257800"/>
            <a:ext cx="3486653" cy="160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Characterize high temperature extremes at relevant scales using remote sensing,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077200" cy="4524316"/>
          </a:xfrm>
          <a:prstGeom prst="rect">
            <a:avLst/>
          </a:prstGeom>
          <a:solidFill>
            <a:schemeClr val="bg1"/>
          </a:solidFill>
          <a:ln w="22225" cap="rnd">
            <a:solidFill>
              <a:srgbClr val="E66F1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 objectives:</a:t>
            </a: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3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increase interest in STEM topics among disadvantaged college-bound youth by engaging them in learner-led inquiry-based activities integrating micrometeorology, ornithology, and NASA imagery.</a:t>
            </a:r>
          </a:p>
        </p:txBody>
      </p:sp>
      <p:pic>
        <p:nvPicPr>
          <p:cNvPr id="6" name="Picture 5" descr="DenisRadiationShield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43400" cy="3418182"/>
          </a:xfrm>
          <a:prstGeom prst="rect">
            <a:avLst/>
          </a:prstGeom>
        </p:spPr>
      </p:pic>
      <p:pic>
        <p:nvPicPr>
          <p:cNvPr id="10" name="Picture 9" descr="DSC_04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24" y="2743200"/>
            <a:ext cx="3901440" cy="2590800"/>
          </a:xfrm>
          <a:prstGeom prst="rect">
            <a:avLst/>
          </a:prstGeom>
        </p:spPr>
      </p:pic>
      <p:pic>
        <p:nvPicPr>
          <p:cNvPr id="8" name="Picture 7" descr="DSC_040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4273851"/>
            <a:ext cx="3901440" cy="2590800"/>
          </a:xfrm>
          <a:prstGeom prst="rect">
            <a:avLst/>
          </a:prstGeom>
        </p:spPr>
      </p:pic>
      <p:pic>
        <p:nvPicPr>
          <p:cNvPr id="2" name="Picture 1" descr="RadShieldExperiment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747885"/>
            <a:ext cx="2743200" cy="4130936"/>
          </a:xfrm>
          <a:prstGeom prst="rect">
            <a:avLst/>
          </a:prstGeom>
        </p:spPr>
      </p:pic>
      <p:pic>
        <p:nvPicPr>
          <p:cNvPr id="11" name="Picture 10" descr="DSC_044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976" y="2667000"/>
            <a:ext cx="3901440" cy="2590800"/>
          </a:xfrm>
          <a:prstGeom prst="rect">
            <a:avLst/>
          </a:prstGeom>
        </p:spPr>
      </p:pic>
      <p:pic>
        <p:nvPicPr>
          <p:cNvPr id="7" name="Picture 6" descr="MementoImag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76200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ＭＳ Ｐゴシック"/>
      </a:majorFont>
      <a:minorFont>
        <a:latin typeface="Century Gothic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ＭＳ Ｐゴシック"/>
      </a:majorFont>
      <a:minorFont>
        <a:latin typeface="Century Gothic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ＭＳ Ｐゴシック"/>
      </a:majorFont>
      <a:minorFont>
        <a:latin typeface="Century Gothic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2004:Templates:Presentations:Designs:Twinkle</Template>
  <TotalTime>70277</TotalTime>
  <Words>1079</Words>
  <Application>Microsoft Macintosh PowerPoint</Application>
  <PresentationFormat>On-screen Show (4:3)</PresentationFormat>
  <Paragraphs>202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Blank Presentation</vt:lpstr>
      <vt:lpstr>1_Blank Presentation</vt:lpstr>
      <vt:lpstr>2_Blank Presentation</vt:lpstr>
      <vt:lpstr>Desert Birds in a Warming World: Characterizing Thermal Stress with Daily Earth Observation Data in Complex Terrain and Microsites</vt:lpstr>
      <vt:lpstr>PowerPoint Presentation</vt:lpstr>
      <vt:lpstr>PowerPoint Presentation</vt:lpstr>
      <vt:lpstr>And yet…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team     &amp;       some collaborators</vt:lpstr>
      <vt:lpstr>Avian dehydration risk (with Blair Wolf, U. New Mexico)</vt:lpstr>
      <vt:lpstr>How do EWL rates vary across species and temperature?</vt:lpstr>
      <vt:lpstr>How frequently, over what area, and at what intensity does dangerous dehydration occur?</vt:lpstr>
      <vt:lpstr>How does body size affect dynamics and spatial expression of dangerous dehydration?</vt:lpstr>
      <vt:lpstr>How will a warmer climate affect frequency and intensity of dangerous dehydration? </vt:lpstr>
      <vt:lpstr>How will a warmer climate affect frequency and intensity of dangerous dehydration? </vt:lpstr>
      <vt:lpstr>Microclimatic refugia</vt:lpstr>
      <vt:lpstr>Effects on maximum temperature</vt:lpstr>
      <vt:lpstr>Dehydrating degree-hours</vt:lpstr>
      <vt:lpstr>Effects on dehydrating degree-hours</vt:lpstr>
      <vt:lpstr>How are extreme hot days changing?</vt:lpstr>
      <vt:lpstr>How are extreme hot days changing?</vt:lpstr>
      <vt:lpstr>Fine resolution temperature modeling, Snake Range, NV (Vitale et al, in prep.)</vt:lpstr>
      <vt:lpstr>Some perspective:</vt:lpstr>
      <vt:lpstr>Desert Birds in a Warming World: Some next steps</vt:lpstr>
      <vt:lpstr>Acknowledgements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Post-docs I:  Tom Albright</dc:title>
  <dc:creator>Tom Albright</dc:creator>
  <cp:lastModifiedBy>Tom Albright</cp:lastModifiedBy>
  <cp:revision>939</cp:revision>
  <cp:lastPrinted>2012-04-19T20:29:29Z</cp:lastPrinted>
  <dcterms:created xsi:type="dcterms:W3CDTF">2011-12-02T06:40:33Z</dcterms:created>
  <dcterms:modified xsi:type="dcterms:W3CDTF">2015-04-23T21:30:07Z</dcterms:modified>
</cp:coreProperties>
</file>